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470"/>
    <a:srgbClr val="FF3300"/>
    <a:srgbClr val="F43F06"/>
    <a:srgbClr val="00CC00"/>
    <a:srgbClr val="ECE890"/>
    <a:srgbClr val="B5C9F1"/>
    <a:srgbClr val="18397A"/>
    <a:srgbClr val="1B4089"/>
    <a:srgbClr val="008A3E"/>
    <a:srgbClr val="F0FA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116" d="100"/>
          <a:sy n="116" d="100"/>
        </p:scale>
        <p:origin x="1056" y="120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07.12.2022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07.12.2022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 algn="ctr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академии наук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336330" y="1878049"/>
            <a:ext cx="10279937" cy="523218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0" algn="just">
              <a:defRPr/>
            </a:pPr>
            <a:r>
              <a:rPr kumimoji="0" lang="ru-RU" sz="1400" b="1" i="1" u="none" strike="noStrike" kern="1200" cap="none" spc="0" normalizeH="0" baseline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Авторы:</a:t>
            </a:r>
            <a:r>
              <a:rPr kumimoji="0" lang="en-US" sz="1400" b="1" i="1" u="none" strike="noStrike" kern="1200" cap="none" spc="0" normalizeH="0" baseline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 </a:t>
            </a:r>
            <a:r>
              <a:rPr lang="ru-RU" sz="1400" b="1" i="1" dirty="0">
                <a:solidFill>
                  <a:schemeClr val="accent1">
                    <a:lumMod val="50000"/>
                  </a:schemeClr>
                </a:solidFill>
              </a:rPr>
              <a:t>В</a:t>
            </a: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</a:rPr>
              <a:t>. Волков</a:t>
            </a:r>
            <a:r>
              <a:rPr lang="ru-RU" sz="1400" b="1" i="1" dirty="0">
                <a:solidFill>
                  <a:schemeClr val="accent1">
                    <a:lumMod val="50000"/>
                  </a:schemeClr>
                </a:solidFill>
              </a:rPr>
              <a:t>, А</a:t>
            </a: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</a:rPr>
              <a:t>. Батраков</a:t>
            </a:r>
            <a:r>
              <a:rPr lang="ru-RU" sz="1400" b="1" i="1" dirty="0">
                <a:solidFill>
                  <a:schemeClr val="accent1">
                    <a:lumMod val="50000"/>
                  </a:schemeClr>
                </a:solidFill>
              </a:rPr>
              <a:t>, И</a:t>
            </a: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</a:rPr>
              <a:t>. </a:t>
            </a:r>
            <a:r>
              <a:rPr lang="ru-RU" sz="1400" b="1" i="1" dirty="0" err="1" smtClean="0">
                <a:solidFill>
                  <a:schemeClr val="accent1">
                    <a:lumMod val="50000"/>
                  </a:schemeClr>
                </a:solidFill>
              </a:rPr>
              <a:t>Запрягаев</a:t>
            </a:r>
            <a:r>
              <a:rPr lang="ru-RU" sz="1400" b="1" i="1" dirty="0">
                <a:solidFill>
                  <a:schemeClr val="accent1">
                    <a:lumMod val="50000"/>
                  </a:schemeClr>
                </a:solidFill>
              </a:rPr>
              <a:t>, А</a:t>
            </a: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</a:rPr>
              <a:t>. Кондаков</a:t>
            </a:r>
            <a:r>
              <a:rPr lang="ru-RU" sz="1400" b="1" i="1" dirty="0">
                <a:solidFill>
                  <a:schemeClr val="accent1">
                    <a:lumMod val="50000"/>
                  </a:schemeClr>
                </a:solidFill>
              </a:rPr>
              <a:t>, С</a:t>
            </a: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</a:rPr>
              <a:t>. </a:t>
            </a:r>
            <a:r>
              <a:rPr lang="ru-RU" sz="1400" b="1" i="1" dirty="0" err="1" smtClean="0">
                <a:solidFill>
                  <a:schemeClr val="accent1">
                    <a:lumMod val="50000"/>
                  </a:schemeClr>
                </a:solidFill>
              </a:rPr>
              <a:t>Крутихин</a:t>
            </a:r>
            <a:r>
              <a:rPr lang="ru-RU" sz="1400" b="1" i="1" dirty="0">
                <a:solidFill>
                  <a:schemeClr val="accent1">
                    <a:lumMod val="50000"/>
                  </a:schemeClr>
                </a:solidFill>
              </a:rPr>
              <a:t>, Г</a:t>
            </a: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</a:rPr>
              <a:t>. Куркин</a:t>
            </a:r>
            <a:r>
              <a:rPr lang="ru-RU" sz="1400" b="1" i="1" dirty="0">
                <a:solidFill>
                  <a:schemeClr val="accent1">
                    <a:lumMod val="50000"/>
                  </a:schemeClr>
                </a:solidFill>
              </a:rPr>
              <a:t>, А</a:t>
            </a: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</a:rPr>
              <a:t>. Левичев</a:t>
            </a:r>
            <a:r>
              <a:rPr lang="ru-RU" sz="1400" b="1" i="1" dirty="0">
                <a:solidFill>
                  <a:schemeClr val="accent1">
                    <a:lumMod val="50000"/>
                  </a:schemeClr>
                </a:solidFill>
              </a:rPr>
              <a:t>, А</a:t>
            </a: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</a:rPr>
              <a:t>. </a:t>
            </a:r>
            <a:r>
              <a:rPr lang="ru-RU" sz="1400" b="1" i="1" dirty="0" err="1" smtClean="0">
                <a:solidFill>
                  <a:schemeClr val="accent1">
                    <a:lumMod val="50000"/>
                  </a:schemeClr>
                </a:solidFill>
              </a:rPr>
              <a:t>Мартыновский</a:t>
            </a:r>
            <a:r>
              <a:rPr lang="ru-RU" sz="1400" b="1" i="1" dirty="0">
                <a:solidFill>
                  <a:schemeClr val="accent1">
                    <a:lumMod val="50000"/>
                  </a:schemeClr>
                </a:solidFill>
              </a:rPr>
              <a:t>, С</a:t>
            </a: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</a:rPr>
              <a:t>. </a:t>
            </a:r>
            <a:r>
              <a:rPr lang="ru-RU" sz="1400" b="1" i="1" dirty="0" err="1" smtClean="0">
                <a:solidFill>
                  <a:schemeClr val="accent1">
                    <a:lumMod val="50000"/>
                  </a:schemeClr>
                </a:solidFill>
              </a:rPr>
              <a:t>Мотыгин</a:t>
            </a:r>
            <a:r>
              <a:rPr lang="ru-RU" sz="1400" b="1" i="1" dirty="0">
                <a:solidFill>
                  <a:schemeClr val="accent1">
                    <a:lumMod val="50000"/>
                  </a:schemeClr>
                </a:solidFill>
              </a:rPr>
              <a:t>, В</a:t>
            </a: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</a:rPr>
              <a:t>. Овчар</a:t>
            </a:r>
            <a:r>
              <a:rPr lang="ru-RU" sz="1400" b="1" i="1" dirty="0">
                <a:solidFill>
                  <a:schemeClr val="accent1">
                    <a:lumMod val="50000"/>
                  </a:schemeClr>
                </a:solidFill>
              </a:rPr>
              <a:t>, А</a:t>
            </a: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</a:rPr>
              <a:t>. Павленко</a:t>
            </a:r>
            <a:r>
              <a:rPr lang="ru-RU" sz="1400" b="1" i="1" dirty="0">
                <a:solidFill>
                  <a:schemeClr val="accent1">
                    <a:lumMod val="50000"/>
                  </a:schemeClr>
                </a:solidFill>
              </a:rPr>
              <a:t>, Е</a:t>
            </a:r>
            <a:r>
              <a:rPr lang="ru-RU" sz="1400" b="1" i="1" dirty="0" smtClean="0">
                <a:solidFill>
                  <a:schemeClr val="accent1">
                    <a:lumMod val="50000"/>
                  </a:schemeClr>
                </a:solidFill>
              </a:rPr>
              <a:t>. </a:t>
            </a:r>
            <a:r>
              <a:rPr lang="ru-RU" sz="1400" b="1" i="1" dirty="0" err="1" smtClean="0">
                <a:solidFill>
                  <a:schemeClr val="accent1">
                    <a:lumMod val="50000"/>
                  </a:schemeClr>
                </a:solidFill>
              </a:rPr>
              <a:t>Ротов</a:t>
            </a:r>
            <a:r>
              <a:rPr lang="ru-RU" sz="1400" b="1" i="1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sz="1400" b="1" i="1" err="1">
                <a:solidFill>
                  <a:schemeClr val="accent1">
                    <a:lumMod val="50000"/>
                  </a:schemeClr>
                </a:solidFill>
              </a:rPr>
              <a:t>М</a:t>
            </a:r>
            <a:r>
              <a:rPr lang="ru-RU" sz="1400" b="1" i="1" smtClean="0">
                <a:solidFill>
                  <a:schemeClr val="accent1">
                    <a:lumMod val="50000"/>
                  </a:schemeClr>
                </a:solidFill>
              </a:rPr>
              <a:t>. Федотов</a:t>
            </a:r>
            <a:r>
              <a:rPr lang="ru-RU" sz="1400" b="1" i="1" dirty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Calibri"/>
              <a:ea typeface="Verdana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0020" y="5744648"/>
            <a:ext cx="5202646" cy="738662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ru-RU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Публикации: </a:t>
            </a:r>
            <a:r>
              <a:rPr lang="en-US" sz="1050" dirty="0"/>
              <a:t>V.N. </a:t>
            </a:r>
            <a:r>
              <a:rPr lang="en-US" sz="1050" dirty="0" err="1"/>
              <a:t>Volkov</a:t>
            </a:r>
            <a:r>
              <a:rPr lang="en-US" sz="1050" dirty="0"/>
              <a:t> et al., “T</a:t>
            </a:r>
            <a:r>
              <a:rPr lang="ru-RU" sz="1050" dirty="0" err="1"/>
              <a:t>est</a:t>
            </a:r>
            <a:r>
              <a:rPr lang="ru-RU" sz="1050" dirty="0"/>
              <a:t> </a:t>
            </a:r>
            <a:r>
              <a:rPr lang="en-US" sz="1050" dirty="0"/>
              <a:t>stand </a:t>
            </a:r>
            <a:r>
              <a:rPr lang="ru-RU" sz="1050" dirty="0" err="1"/>
              <a:t>results</a:t>
            </a:r>
            <a:r>
              <a:rPr lang="ru-RU" sz="1050" dirty="0"/>
              <a:t> </a:t>
            </a:r>
            <a:r>
              <a:rPr lang="ru-RU" sz="1050" dirty="0" err="1"/>
              <a:t>of</a:t>
            </a:r>
            <a:r>
              <a:rPr lang="ru-RU" sz="1050" dirty="0"/>
              <a:t> </a:t>
            </a:r>
            <a:r>
              <a:rPr lang="en-US" sz="1050" dirty="0"/>
              <a:t>CW 100 mA </a:t>
            </a:r>
            <a:r>
              <a:rPr lang="ru-RU" sz="1050" dirty="0"/>
              <a:t>RF </a:t>
            </a:r>
            <a:r>
              <a:rPr lang="ru-RU" sz="1050" dirty="0" err="1"/>
              <a:t>gun</a:t>
            </a:r>
            <a:r>
              <a:rPr lang="ru-RU" sz="1050" dirty="0"/>
              <a:t> </a:t>
            </a:r>
            <a:r>
              <a:rPr lang="ru-RU" sz="1050" dirty="0" err="1"/>
              <a:t>for</a:t>
            </a:r>
            <a:r>
              <a:rPr lang="ru-RU" sz="1050" dirty="0"/>
              <a:t> </a:t>
            </a:r>
            <a:r>
              <a:rPr lang="en-US" sz="1050" dirty="0"/>
              <a:t>Novosibirsk ERL based FEL</a:t>
            </a:r>
            <a:r>
              <a:rPr lang="ru-RU" sz="1050" dirty="0"/>
              <a:t>” </a:t>
            </a:r>
            <a:r>
              <a:rPr lang="ru-RU" sz="1050" dirty="0" err="1"/>
              <a:t>in</a:t>
            </a:r>
            <a:r>
              <a:rPr lang="ru-RU" sz="1050" dirty="0"/>
              <a:t> </a:t>
            </a:r>
            <a:r>
              <a:rPr lang="en-GB" sz="1050" dirty="0"/>
              <a:t>Proc. </a:t>
            </a:r>
            <a:r>
              <a:rPr lang="ru-RU" sz="1050" dirty="0"/>
              <a:t>RuPAC’1</a:t>
            </a:r>
            <a:r>
              <a:rPr lang="en-US" sz="1050" dirty="0"/>
              <a:t>8</a:t>
            </a:r>
            <a:r>
              <a:rPr lang="ru-RU" sz="1050" dirty="0"/>
              <a:t>, </a:t>
            </a:r>
            <a:r>
              <a:rPr lang="en-US" sz="1050" dirty="0" err="1"/>
              <a:t>Protvino</a:t>
            </a:r>
            <a:r>
              <a:rPr lang="ru-RU" sz="1050" dirty="0"/>
              <a:t>, </a:t>
            </a:r>
            <a:r>
              <a:rPr lang="ru-RU" sz="1050" dirty="0" err="1"/>
              <a:t>Russia</a:t>
            </a:r>
            <a:r>
              <a:rPr lang="ru-RU" sz="1050" dirty="0"/>
              <a:t>, 201</a:t>
            </a:r>
            <a:r>
              <a:rPr lang="en-US" sz="1050" dirty="0"/>
              <a:t>8</a:t>
            </a:r>
            <a:r>
              <a:rPr lang="ru-RU" sz="1050" dirty="0"/>
              <a:t>.</a:t>
            </a: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604932" y="2401267"/>
            <a:ext cx="6201829" cy="3821733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r>
              <a:rPr lang="ru-RU" sz="1600" b="1" dirty="0">
                <a:solidFill>
                  <a:schemeClr val="accent1">
                    <a:lumMod val="50000"/>
                  </a:schemeClr>
                </a:solidFill>
              </a:rPr>
              <a:t>ВЧ пушка создает раз в секунду серию из 55 электронных сгустков с интервалами в 1 период частоты ВЧ 178 МГц с общим </a:t>
            </a:r>
            <a:r>
              <a:rPr lang="ru-RU" sz="1600" b="1">
                <a:solidFill>
                  <a:schemeClr val="accent1">
                    <a:lumMod val="50000"/>
                  </a:schemeClr>
                </a:solidFill>
              </a:rPr>
              <a:t>зарядом 16 </a:t>
            </a:r>
            <a:r>
              <a:rPr lang="ru-RU" sz="1600" b="1" dirty="0" err="1">
                <a:solidFill>
                  <a:schemeClr val="accent1">
                    <a:lumMod val="50000"/>
                  </a:schemeClr>
                </a:solidFill>
              </a:rPr>
              <a:t>нКл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</a:rPr>
              <a:t>. Энергия сгустков варьируется в интервале 0.1-1 МэВ со стабильностью 1% и временной стабильностью до 2 пикосекунд. Сгустки в инжекторе группируются до длительности 5-6 пикосекунд.  </a:t>
            </a:r>
            <a:endParaRPr lang="ru-RU" sz="16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sz="1600" b="1" dirty="0">
                <a:solidFill>
                  <a:schemeClr val="accent1">
                    <a:lumMod val="50000"/>
                  </a:schemeClr>
                </a:solidFill>
              </a:rPr>
              <a:t>Повсеместно в мировой практике для этих целей используются электростатические 50-100 </a:t>
            </a:r>
            <a:r>
              <a:rPr lang="ru-RU" sz="1600" b="1" dirty="0" err="1">
                <a:solidFill>
                  <a:schemeClr val="accent1">
                    <a:lumMod val="50000"/>
                  </a:schemeClr>
                </a:solidFill>
              </a:rPr>
              <a:t>кВ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</a:rPr>
              <a:t> пушки в комбинации с аналогичным ускоряющим резонатором. Отказ от статической пушки приводит к существенной экономии на высоковольтном оборудовании. Также, из-за отсутствия ионной бомбардировки в ВЧ поле, на порядок продлевается срок службы катода и на порядок снижается требование к вакууму во всем инжекторе. Аналогичные ВЧ пушки, изготовленные в ИЯФ для работы в непрерывном режиме на энергию 0.1 и 0.3 МэВ и средний ток до 100 мА, работают при вакууме 3∙10</a:t>
            </a:r>
            <a:r>
              <a:rPr lang="ru-RU" sz="1600" b="1" baseline="30000" dirty="0">
                <a:solidFill>
                  <a:schemeClr val="accent1">
                    <a:lumMod val="50000"/>
                  </a:schemeClr>
                </a:solidFill>
              </a:rPr>
              <a:t>-8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600" b="1" dirty="0" err="1">
                <a:solidFill>
                  <a:schemeClr val="accent1">
                    <a:lumMod val="50000"/>
                  </a:schemeClr>
                </a:solidFill>
              </a:rPr>
              <a:t>Торр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</a:rPr>
              <a:t> без смены катода, что полностью подтверждает данный факт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219247" y="1293198"/>
            <a:ext cx="9931400" cy="590931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>
                <a:solidFill>
                  <a:schemeClr val="accent1">
                    <a:lumMod val="50000"/>
                  </a:schemeClr>
                </a:solidFill>
              </a:rPr>
              <a:t>Успешное испытание первой в мире импульсной высокочастотной </a:t>
            </a: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</a:rPr>
              <a:t>термокатодной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</a:rPr>
              <a:t> пушки до 1 МэВ в составе линейного ускорителя </a:t>
            </a:r>
            <a:r>
              <a:rPr lang="ru-RU" sz="1800" b="1">
                <a:solidFill>
                  <a:schemeClr val="accent1">
                    <a:lumMod val="50000"/>
                  </a:schemeClr>
                </a:solidFill>
              </a:rPr>
              <a:t>электронов комплекса 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</a:rPr>
              <a:t>СКИФ</a:t>
            </a:r>
            <a:endParaRPr lang="ru-RU" sz="1800" b="1" dirty="0">
              <a:solidFill>
                <a:schemeClr val="accent1">
                  <a:lumMod val="50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75926" y="5483040"/>
            <a:ext cx="4529667" cy="261608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lvl="0" algn="ctr">
              <a:defRPr/>
            </a:pPr>
            <a:r>
              <a:rPr lang="ru-RU" sz="1100" dirty="0"/>
              <a:t>Вид ВЧ пушки: a) устройство резонатора, b) Фото резонатора ВЧ пушки.</a:t>
            </a:r>
            <a:endParaRPr kumimoji="0" lang="ru-RU" sz="110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7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083" y="246987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926" y="2827865"/>
            <a:ext cx="2401975" cy="2472142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9219" y="2788361"/>
            <a:ext cx="2425713" cy="251164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395133" y="2922601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б)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78908" y="2822601"/>
            <a:ext cx="365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а)</a:t>
            </a:r>
          </a:p>
        </p:txBody>
      </p:sp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8019</TotalTime>
  <Words>297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Verdana</vt:lpstr>
      <vt:lpstr>Wingdings</vt:lpstr>
      <vt:lpstr>1_Тема Office</vt:lpstr>
      <vt:lpstr>Успешное испытание первой в мире импульсной высокочастотной термокатодной пушки до 1 МэВ в составе линейного ускорителя электронов комплекса СКИФ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Aleksey V. Reznichenko</cp:lastModifiedBy>
  <cp:revision>647</cp:revision>
  <cp:lastPrinted>2020-01-14T01:52:00Z</cp:lastPrinted>
  <dcterms:created xsi:type="dcterms:W3CDTF">2019-05-20T10:35:54Z</dcterms:created>
  <dcterms:modified xsi:type="dcterms:W3CDTF">2022-12-07T14:24:13Z</dcterms:modified>
</cp:coreProperties>
</file>