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5332" autoAdjust="0"/>
  </p:normalViewPr>
  <p:slideViewPr>
    <p:cSldViewPr snapToGrid="0">
      <p:cViewPr varScale="1">
        <p:scale>
          <a:sx n="82" d="100"/>
          <a:sy n="82" d="100"/>
        </p:scale>
        <p:origin x="1308" y="156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772112" y="15876"/>
            <a:ext cx="11387171" cy="486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0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Будкера Сибирского отделения Российской академии наук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8624913" y="1633828"/>
            <a:ext cx="3089265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1200" cap="none" spc="0" normalizeH="0" baseline="0" noProof="0" dirty="0" err="1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Авторы:_________________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53527" y="5300007"/>
            <a:ext cx="4529667" cy="261608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Наименование </a:t>
            </a:r>
            <a:r>
              <a:rPr kumimoji="0" lang="ru-RU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рисунка________________________________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xmlns="" id="{90F3F2C0-EE6C-AA25-119C-4405BF775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9058" y="363284"/>
            <a:ext cx="10986613" cy="400553"/>
          </a:xfrm>
        </p:spPr>
        <p:txBody>
          <a:bodyPr>
            <a:noAutofit/>
          </a:bodyPr>
          <a:lstStyle/>
          <a:p>
            <a:pPr algn="ctr"/>
            <a:r>
              <a:rPr lang="ru-RU" sz="2800" dirty="0"/>
              <a:t>Детектор ФАРИЧ с двойным </a:t>
            </a:r>
            <a:r>
              <a:rPr lang="ru-RU" sz="2800" dirty="0" err="1"/>
              <a:t>аэрогелевым</a:t>
            </a:r>
            <a:r>
              <a:rPr lang="ru-RU" sz="2800" dirty="0"/>
              <a:t> радиатором</a:t>
            </a:r>
            <a:endParaRPr lang="x-none" sz="2800" dirty="0"/>
          </a:p>
        </p:txBody>
      </p:sp>
      <p:pic>
        <p:nvPicPr>
          <p:cNvPr id="6" name="Content Placeholder 11">
            <a:extLst>
              <a:ext uri="{FF2B5EF4-FFF2-40B4-BE49-F238E27FC236}">
                <a16:creationId xmlns:a16="http://schemas.microsoft.com/office/drawing/2014/main" xmlns="" id="{7379AE8F-CB9C-9FFB-7306-C9ABFB9DCB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98733" y="1270892"/>
            <a:ext cx="2301029" cy="4486398"/>
          </a:xfrm>
        </p:spPr>
      </p:pic>
      <p:pic>
        <p:nvPicPr>
          <p:cNvPr id="7" name="Content Placeholder 9">
            <a:extLst>
              <a:ext uri="{FF2B5EF4-FFF2-40B4-BE49-F238E27FC236}">
                <a16:creationId xmlns:a16="http://schemas.microsoft.com/office/drawing/2014/main" xmlns="" id="{AFFC0BF0-B5C1-6979-909A-EF404825C3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7625" y="1271351"/>
            <a:ext cx="2301029" cy="4474560"/>
          </a:xfrm>
          <a:prstGeom prst="rect">
            <a:avLst/>
          </a:prstGeom>
        </p:spPr>
      </p:pic>
      <p:sp>
        <p:nvSpPr>
          <p:cNvPr id="11" name="Text Placeholder 12">
            <a:extLst>
              <a:ext uri="{FF2B5EF4-FFF2-40B4-BE49-F238E27FC236}">
                <a16:creationId xmlns:a16="http://schemas.microsoft.com/office/drawing/2014/main" xmlns="" id="{364298B1-9AC7-C0CD-B013-28BF48D2A877}"/>
              </a:ext>
            </a:extLst>
          </p:cNvPr>
          <p:cNvSpPr txBox="1">
            <a:spLocks/>
          </p:cNvSpPr>
          <p:nvPr/>
        </p:nvSpPr>
        <p:spPr>
          <a:xfrm>
            <a:off x="6727608" y="959238"/>
            <a:ext cx="2384860" cy="48102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dirty="0"/>
              <a:t>Испытания с электронами</a:t>
            </a:r>
            <a:endParaRPr lang="x-none" dirty="0"/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xmlns="" id="{7AEE7999-6261-0FE7-3779-422A0A1DA96B}"/>
              </a:ext>
            </a:extLst>
          </p:cNvPr>
          <p:cNvSpPr txBox="1">
            <a:spLocks/>
          </p:cNvSpPr>
          <p:nvPr/>
        </p:nvSpPr>
        <p:spPr>
          <a:xfrm>
            <a:off x="9382676" y="938684"/>
            <a:ext cx="2495108" cy="50676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500" dirty="0"/>
              <a:t>Результаты </a:t>
            </a:r>
            <a:r>
              <a:rPr lang="x-none" sz="1500" dirty="0"/>
              <a:t> </a:t>
            </a:r>
            <a:r>
              <a:rPr lang="ru-RU" sz="1500" dirty="0"/>
              <a:t>моделирования</a:t>
            </a:r>
            <a:endParaRPr lang="x-none" sz="15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578D65FA-B7C7-77EA-7E48-894D323BF919}"/>
              </a:ext>
            </a:extLst>
          </p:cNvPr>
          <p:cNvSpPr txBox="1"/>
          <p:nvPr/>
        </p:nvSpPr>
        <p:spPr>
          <a:xfrm>
            <a:off x="6327228" y="5658712"/>
            <a:ext cx="5550556" cy="830997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600" dirty="0"/>
              <a:t>Концепция </a:t>
            </a:r>
            <a:r>
              <a:rPr lang="en-US" sz="1600" dirty="0"/>
              <a:t>RICH</a:t>
            </a:r>
            <a:r>
              <a:rPr lang="ru-RU" sz="1600" dirty="0"/>
              <a:t> детектора с двойным </a:t>
            </a:r>
            <a:r>
              <a:rPr lang="ru-RU" sz="1600" dirty="0" err="1"/>
              <a:t>аэрогелевым</a:t>
            </a:r>
            <a:r>
              <a:rPr lang="ru-RU" sz="1600" dirty="0"/>
              <a:t> радиатором была </a:t>
            </a:r>
            <a:r>
              <a:rPr lang="ru-RU" sz="1600" dirty="0" smtClean="0"/>
              <a:t>исследована </a:t>
            </a:r>
            <a:r>
              <a:rPr lang="ru-RU" sz="1600" dirty="0"/>
              <a:t>на установке «выведенные пучки» в ИЯФ СО </a:t>
            </a:r>
            <a:r>
              <a:rPr lang="ru-RU" sz="1600" dirty="0" smtClean="0"/>
              <a:t>РАН, а также проведено моделирование.</a:t>
            </a:r>
            <a:endParaRPr lang="x-none" sz="1600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xmlns="" id="{51E8306F-7A04-FAF9-0CAC-ED74A782D27B}"/>
              </a:ext>
            </a:extLst>
          </p:cNvPr>
          <p:cNvGrpSpPr/>
          <p:nvPr/>
        </p:nvGrpSpPr>
        <p:grpSpPr>
          <a:xfrm>
            <a:off x="488373" y="3811673"/>
            <a:ext cx="5580993" cy="2861907"/>
            <a:chOff x="488373" y="3643509"/>
            <a:chExt cx="5580993" cy="2861907"/>
          </a:xfrm>
        </p:grpSpPr>
        <p:pic>
          <p:nvPicPr>
            <p:cNvPr id="20" name="Content Placeholder 17">
              <a:extLst>
                <a:ext uri="{FF2B5EF4-FFF2-40B4-BE49-F238E27FC236}">
                  <a16:creationId xmlns:a16="http://schemas.microsoft.com/office/drawing/2014/main" xmlns="" id="{B92065A1-6312-374E-8C59-FA6C59ABD6D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59493" y="4323242"/>
              <a:ext cx="4656083" cy="2182174"/>
            </a:xfrm>
            <a:prstGeom prst="rect">
              <a:avLst/>
            </a:prstGeom>
            <a:ln>
              <a:noFill/>
            </a:ln>
          </p:spPr>
        </p:pic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xmlns="" id="{2600FF18-4317-BAE3-E147-36BCAFBEB9E9}"/>
                </a:ext>
              </a:extLst>
            </p:cNvPr>
            <p:cNvSpPr txBox="1"/>
            <p:nvPr/>
          </p:nvSpPr>
          <p:spPr>
            <a:xfrm>
              <a:off x="488373" y="3643509"/>
              <a:ext cx="5580993" cy="830997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>
              <a:spAutoFit/>
            </a:bodyPr>
            <a:lstStyle/>
            <a:p>
              <a:pPr algn="just"/>
              <a:r>
                <a:rPr lang="ru-RU" sz="1600" dirty="0"/>
                <a:t>Слой аэрогеля с высоким показателем преломления (𝑛=1.12), добавленный в детектор ФАРИЧ</a:t>
              </a:r>
              <a:r>
                <a:rPr lang="en-GB" sz="1600" dirty="0"/>
                <a:t>, </a:t>
              </a:r>
              <a:r>
                <a:rPr lang="ru-RU" sz="1600" dirty="0"/>
                <a:t>позволяет обеспечить</a:t>
              </a:r>
            </a:p>
            <a:p>
              <a:pPr algn="just"/>
              <a:r>
                <a:rPr lang="ru-RU" sz="1600" dirty="0"/>
                <a:t>µ/𝜋–разделение в диапазоне </a:t>
              </a:r>
              <a:r>
                <a:rPr lang="en-GB" sz="1600" dirty="0"/>
                <a:t>P = 220</a:t>
              </a:r>
              <a:r>
                <a:rPr lang="ru-RU" sz="1600" dirty="0"/>
                <a:t> </a:t>
              </a:r>
              <a:r>
                <a:rPr lang="en-US" sz="1600" dirty="0"/>
                <a:t>÷</a:t>
              </a:r>
              <a:r>
                <a:rPr lang="en-GB" sz="1600" dirty="0"/>
                <a:t> </a:t>
              </a:r>
              <a:r>
                <a:rPr lang="ru-RU" sz="1600" dirty="0"/>
                <a:t>150</a:t>
              </a:r>
              <a:r>
                <a:rPr lang="en-GB" sz="1600" dirty="0"/>
                <a:t>0 </a:t>
              </a:r>
              <a:r>
                <a:rPr lang="ru-RU" sz="1600" dirty="0"/>
                <a:t>МэВ/</a:t>
              </a:r>
              <a:r>
                <a:rPr lang="en-GB" sz="1600" dirty="0"/>
                <a:t>c</a:t>
              </a:r>
              <a:r>
                <a:rPr lang="ru-RU" sz="1600" dirty="0"/>
                <a:t> </a:t>
              </a:r>
              <a:endParaRPr lang="ru-RU" sz="1600" b="0" i="1" dirty="0">
                <a:latin typeface="Cambria Math" panose="02040503050406030204" pitchFamily="18" charset="0"/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xmlns="" id="{332188D9-4A76-09B0-7C1C-60CB343B32D0}"/>
              </a:ext>
            </a:extLst>
          </p:cNvPr>
          <p:cNvGrpSpPr/>
          <p:nvPr/>
        </p:nvGrpSpPr>
        <p:grpSpPr>
          <a:xfrm>
            <a:off x="485604" y="936835"/>
            <a:ext cx="6222037" cy="2809626"/>
            <a:chOff x="375073" y="768670"/>
            <a:chExt cx="6222037" cy="2809626"/>
          </a:xfrm>
          <a:noFill/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xmlns="" id="{D18897C6-46F0-AE52-0E73-CE9FC929700F}"/>
                </a:ext>
              </a:extLst>
            </p:cNvPr>
            <p:cNvGrpSpPr/>
            <p:nvPr/>
          </p:nvGrpSpPr>
          <p:grpSpPr>
            <a:xfrm>
              <a:off x="420418" y="768670"/>
              <a:ext cx="2207172" cy="1848404"/>
              <a:chOff x="6508467" y="2835552"/>
              <a:chExt cx="2888078" cy="2196130"/>
            </a:xfrm>
            <a:grpFill/>
          </p:grpSpPr>
          <p:grpSp>
            <p:nvGrpSpPr>
              <p:cNvPr id="26" name="Group 25">
                <a:extLst>
                  <a:ext uri="{FF2B5EF4-FFF2-40B4-BE49-F238E27FC236}">
                    <a16:creationId xmlns:a16="http://schemas.microsoft.com/office/drawing/2014/main" xmlns="" id="{63620053-71CC-E9E2-20B8-3237C93E3473}"/>
                  </a:ext>
                </a:extLst>
              </p:cNvPr>
              <p:cNvGrpSpPr/>
              <p:nvPr/>
            </p:nvGrpSpPr>
            <p:grpSpPr>
              <a:xfrm>
                <a:off x="6508467" y="2835552"/>
                <a:ext cx="2888078" cy="2196130"/>
                <a:chOff x="6508467" y="2835552"/>
                <a:chExt cx="2888078" cy="2196130"/>
              </a:xfrm>
              <a:grpFill/>
            </p:grpSpPr>
            <p:grpSp>
              <p:nvGrpSpPr>
                <p:cNvPr id="28" name="Group 27">
                  <a:extLst>
                    <a:ext uri="{FF2B5EF4-FFF2-40B4-BE49-F238E27FC236}">
                      <a16:creationId xmlns:a16="http://schemas.microsoft.com/office/drawing/2014/main" xmlns="" id="{FF368689-7B87-457D-5B30-261E31AA4C20}"/>
                    </a:ext>
                  </a:extLst>
                </p:cNvPr>
                <p:cNvGrpSpPr/>
                <p:nvPr/>
              </p:nvGrpSpPr>
              <p:grpSpPr>
                <a:xfrm>
                  <a:off x="6508467" y="3083624"/>
                  <a:ext cx="2888078" cy="1948058"/>
                  <a:chOff x="8276311" y="3146907"/>
                  <a:chExt cx="2888078" cy="1948058"/>
                </a:xfrm>
                <a:grpFill/>
              </p:grpSpPr>
              <p:pic>
                <p:nvPicPr>
                  <p:cNvPr id="30" name="Рисунок 21">
                    <a:extLst>
                      <a:ext uri="{FF2B5EF4-FFF2-40B4-BE49-F238E27FC236}">
                        <a16:creationId xmlns:a16="http://schemas.microsoft.com/office/drawing/2014/main" xmlns="" id="{3767F38C-068D-48DF-19FD-0640D5BBF3E7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5" cstate="print">
                    <a:extLst>
                      <a:ext uri="{28A0092B-C50C-407E-A947-70E740481C1C}">
                        <a14:useLocalDpi xmlns:a14="http://schemas.microsoft.com/office/drawing/2010/main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8863360" y="3146909"/>
                    <a:ext cx="2301029" cy="1948056"/>
                  </a:xfrm>
                  <a:prstGeom prst="rect">
                    <a:avLst/>
                  </a:prstGeom>
                  <a:solidFill>
                    <a:schemeClr val="accent1"/>
                  </a:solidFill>
                </p:spPr>
              </p:pic>
              <p:sp>
                <p:nvSpPr>
                  <p:cNvPr id="31" name="Rectangle 30">
                    <a:extLst>
                      <a:ext uri="{FF2B5EF4-FFF2-40B4-BE49-F238E27FC236}">
                        <a16:creationId xmlns:a16="http://schemas.microsoft.com/office/drawing/2014/main" xmlns="" id="{AF1F7225-A59E-3231-C7EE-9DC76FC647F6}"/>
                      </a:ext>
                    </a:extLst>
                  </p:cNvPr>
                  <p:cNvSpPr/>
                  <p:nvPr/>
                </p:nvSpPr>
                <p:spPr>
                  <a:xfrm>
                    <a:off x="8681325" y="3532794"/>
                    <a:ext cx="250797" cy="1172676"/>
                  </a:xfrm>
                  <a:prstGeom prst="rect">
                    <a:avLst/>
                  </a:prstGeom>
                  <a:solidFill>
                    <a:schemeClr val="accent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x-none"/>
                  </a:p>
                </p:txBody>
              </p:sp>
              <p:sp>
                <p:nvSpPr>
                  <p:cNvPr id="32" name="Diagonal Stripe 31">
                    <a:extLst>
                      <a:ext uri="{FF2B5EF4-FFF2-40B4-BE49-F238E27FC236}">
                        <a16:creationId xmlns:a16="http://schemas.microsoft.com/office/drawing/2014/main" xmlns="" id="{73232CA0-F920-4AD4-CABC-72C82C02A4C6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9194682" y="3599160"/>
                    <a:ext cx="969787" cy="2011681"/>
                  </a:xfrm>
                  <a:prstGeom prst="diagStripe">
                    <a:avLst>
                      <a:gd name="adj" fmla="val 87275"/>
                    </a:avLst>
                  </a:prstGeom>
                  <a:solidFill>
                    <a:schemeClr val="accent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x-none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33" name="Diagonal Stripe 32">
                    <a:extLst>
                      <a:ext uri="{FF2B5EF4-FFF2-40B4-BE49-F238E27FC236}">
                        <a16:creationId xmlns:a16="http://schemas.microsoft.com/office/drawing/2014/main" xmlns="" id="{D187E856-69EE-E541-616F-B412F55048D3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8673731" y="3146907"/>
                    <a:ext cx="2011683" cy="963053"/>
                  </a:xfrm>
                  <a:prstGeom prst="diagStripe">
                    <a:avLst>
                      <a:gd name="adj" fmla="val 87275"/>
                    </a:avLst>
                  </a:prstGeom>
                  <a:solidFill>
                    <a:schemeClr val="accent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x-none">
                      <a:solidFill>
                        <a:schemeClr val="tx1"/>
                      </a:solidFill>
                    </a:endParaRPr>
                  </a:p>
                </p:txBody>
              </p:sp>
              <p:cxnSp>
                <p:nvCxnSpPr>
                  <p:cNvPr id="34" name="Straight Connector 33">
                    <a:extLst>
                      <a:ext uri="{FF2B5EF4-FFF2-40B4-BE49-F238E27FC236}">
                        <a16:creationId xmlns:a16="http://schemas.microsoft.com/office/drawing/2014/main" xmlns="" id="{9F858532-7CED-037A-6E8D-DED221E6ACD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8276311" y="4120106"/>
                    <a:ext cx="2861951" cy="831"/>
                  </a:xfrm>
                  <a:prstGeom prst="line">
                    <a:avLst/>
                  </a:prstGeom>
                  <a:grpFill/>
                  <a:ln w="28575">
                    <a:solidFill>
                      <a:srgbClr val="C00000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9" name="TextBox 28">
                  <a:extLst>
                    <a:ext uri="{FF2B5EF4-FFF2-40B4-BE49-F238E27FC236}">
                      <a16:creationId xmlns:a16="http://schemas.microsoft.com/office/drawing/2014/main" xmlns="" id="{683B93E4-50AD-87EC-18D7-9B5127CFF63F}"/>
                    </a:ext>
                  </a:extLst>
                </p:cNvPr>
                <p:cNvSpPr txBox="1"/>
                <p:nvPr/>
              </p:nvSpPr>
              <p:spPr>
                <a:xfrm rot="16200000">
                  <a:off x="7971125" y="3729719"/>
                  <a:ext cx="2191059" cy="402725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sz="1400" dirty="0"/>
                    <a:t>Фотонный детектор</a:t>
                  </a:r>
                  <a:endParaRPr lang="x-none" sz="1400" dirty="0"/>
                </a:p>
              </p:txBody>
            </p:sp>
          </p:grp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xmlns="" id="{F844459C-915C-106F-8388-9A0140CB2FFC}"/>
                  </a:ext>
                </a:extLst>
              </p:cNvPr>
              <p:cNvSpPr txBox="1"/>
              <p:nvPr/>
            </p:nvSpPr>
            <p:spPr>
              <a:xfrm rot="16200000">
                <a:off x="6346381" y="3793368"/>
                <a:ext cx="1350206" cy="342316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x-none" sz="1100" dirty="0">
                    <a:solidFill>
                      <a:schemeClr val="bg1"/>
                    </a:solidFill>
                  </a:rPr>
                  <a:t>ZrO</a:t>
                </a:r>
                <a:r>
                  <a:rPr lang="x-none" sz="1100" baseline="-25000" dirty="0">
                    <a:solidFill>
                      <a:schemeClr val="bg1"/>
                    </a:solidFill>
                  </a:rPr>
                  <a:t>2</a:t>
                </a:r>
                <a:r>
                  <a:rPr lang="x-none" sz="1100" dirty="0">
                    <a:solidFill>
                      <a:schemeClr val="bg1"/>
                    </a:solidFill>
                  </a:rPr>
                  <a:t> </a:t>
                </a:r>
                <a:r>
                  <a:rPr lang="ru-RU" sz="1100" dirty="0">
                    <a:solidFill>
                      <a:schemeClr val="bg1"/>
                    </a:solidFill>
                  </a:rPr>
                  <a:t>аэрогель</a:t>
                </a:r>
                <a:endParaRPr lang="x-none" sz="1100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xmlns="" id="{4D118651-C5DF-B3C7-9F92-63326D73B444}"/>
                </a:ext>
              </a:extLst>
            </p:cNvPr>
            <p:cNvSpPr txBox="1"/>
            <p:nvPr/>
          </p:nvSpPr>
          <p:spPr>
            <a:xfrm>
              <a:off x="2607623" y="821217"/>
              <a:ext cx="3989487" cy="2123658"/>
            </a:xfrm>
            <a:prstGeom prst="rect">
              <a:avLst/>
            </a:prstGeom>
            <a:grpFill/>
            <a:ln>
              <a:solidFill>
                <a:schemeClr val="accent1"/>
              </a:solidFill>
            </a:ln>
          </p:spPr>
          <p:txBody>
            <a:bodyPr wrap="square">
              <a:spAutoFit/>
            </a:bodyPr>
            <a:lstStyle/>
            <a:p>
              <a:pPr algn="just"/>
              <a:r>
                <a:rPr lang="ru-RU" sz="1600" dirty="0"/>
                <a:t>Недавние успехи в производстве прозрачного и оптически-плотного аэрогеля с помощью небольшой добавки </a:t>
              </a:r>
              <a:r>
                <a:rPr lang="en-GB" sz="1600" dirty="0"/>
                <a:t>ZrO</a:t>
              </a:r>
              <a:r>
                <a:rPr lang="en-GB" sz="1600" baseline="-25000" dirty="0"/>
                <a:t>2</a:t>
              </a:r>
              <a:r>
                <a:rPr lang="en-GB" sz="1600" dirty="0"/>
                <a:t> </a:t>
              </a:r>
              <a:r>
                <a:rPr lang="ru-RU" sz="1600" dirty="0"/>
                <a:t>позволяют рассмотреть новую концепцию детектора </a:t>
              </a:r>
              <a:r>
                <a:rPr lang="en-GB" sz="1600" dirty="0"/>
                <a:t>RICH </a:t>
              </a:r>
              <a:r>
                <a:rPr lang="ru-RU" sz="1600" dirty="0"/>
                <a:t>для проекта Супер С-Тау фабрики.</a:t>
              </a:r>
            </a:p>
            <a:p>
              <a:pPr algn="just"/>
              <a:r>
                <a:rPr lang="en-GB" sz="1200" i="1" dirty="0" err="1">
                  <a:solidFill>
                    <a:schemeClr val="accent1"/>
                  </a:solidFill>
                  <a:effectLst/>
                </a:rPr>
                <a:t>Shalygin</a:t>
              </a:r>
              <a:r>
                <a:rPr lang="en-GB" sz="1200" i="1" dirty="0">
                  <a:solidFill>
                    <a:schemeClr val="accent1"/>
                  </a:solidFill>
                  <a:effectLst/>
                </a:rPr>
                <a:t> et al, "Dependence of the refractive index of transparent ZrO</a:t>
              </a:r>
              <a:r>
                <a:rPr lang="en-GB" sz="1200" i="1" baseline="-25000" dirty="0">
                  <a:solidFill>
                    <a:schemeClr val="accent1"/>
                  </a:solidFill>
                  <a:effectLst/>
                </a:rPr>
                <a:t>2</a:t>
              </a:r>
              <a:r>
                <a:rPr lang="en-GB" sz="1200" i="1" dirty="0">
                  <a:solidFill>
                    <a:schemeClr val="accent1"/>
                  </a:solidFill>
                  <a:effectLst/>
                </a:rPr>
                <a:t>–SiO</a:t>
              </a:r>
              <a:r>
                <a:rPr lang="en-GB" sz="1200" i="1" baseline="-25000" dirty="0">
                  <a:solidFill>
                    <a:schemeClr val="accent1"/>
                  </a:solidFill>
                  <a:effectLst/>
                </a:rPr>
                <a:t>2</a:t>
              </a:r>
              <a:r>
                <a:rPr lang="en-GB" sz="1200" i="1" dirty="0">
                  <a:solidFill>
                    <a:schemeClr val="accent1"/>
                  </a:solidFill>
                  <a:effectLst/>
                </a:rPr>
                <a:t> aerogels on the density and zirconium content", Ceramics International, 2021, 47(7), 9585–9590</a:t>
              </a:r>
              <a:r>
                <a:rPr lang="en-GB" sz="1200" dirty="0">
                  <a:solidFill>
                    <a:schemeClr val="accent1"/>
                  </a:solidFill>
                  <a:effectLst/>
                </a:rPr>
                <a:t> </a:t>
              </a:r>
              <a:endParaRPr lang="en-GB" sz="1200" dirty="0">
                <a:solidFill>
                  <a:schemeClr val="accent1"/>
                </a:solidFill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xmlns="" id="{06804957-02A6-0262-6B86-4AA469DE16E4}"/>
                </a:ext>
              </a:extLst>
            </p:cNvPr>
            <p:cNvSpPr txBox="1"/>
            <p:nvPr/>
          </p:nvSpPr>
          <p:spPr>
            <a:xfrm>
              <a:off x="375073" y="2993521"/>
              <a:ext cx="6137934" cy="58477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ru-RU" sz="1600" dirty="0"/>
                <a:t>Схема с двойным </a:t>
              </a:r>
              <a:r>
                <a:rPr lang="ru-RU" sz="1600" dirty="0" err="1"/>
                <a:t>аэрогелевым</a:t>
              </a:r>
              <a:r>
                <a:rPr lang="ru-RU" sz="1600" dirty="0"/>
                <a:t> радиатором позволяет решить задачу </a:t>
              </a:r>
              <a:r>
                <a:rPr lang="en-US" sz="1600" dirty="0"/>
                <a:t>µ/π-</a:t>
              </a:r>
              <a:r>
                <a:rPr lang="ru-RU" sz="1600" dirty="0"/>
                <a:t>разделения в области импульсов от 200 до 400 МэВ/с</a:t>
              </a:r>
              <a:endParaRPr lang="x-none" sz="1600" dirty="0"/>
            </a:p>
          </p:txBody>
        </p:sp>
      </p:grpSp>
      <p:pic>
        <p:nvPicPr>
          <p:cNvPr id="35" name="Picture 2" descr="D:\Архив\Лого ИЯФ\++ logo BINP new bold blue Прозрачный.gif">
            <a:extLst>
              <a:ext uri="{FF2B5EF4-FFF2-40B4-BE49-F238E27FC236}">
                <a16:creationId xmlns:a16="http://schemas.microsoft.com/office/drawing/2014/main" xmlns="" id="{DB1A4406-8872-BF05-AFF9-D322B2376B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05" y="16872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6BD5CDDA-83D3-473F-BD20-ECCBA1DCC460}"/>
              </a:ext>
            </a:extLst>
          </p:cNvPr>
          <p:cNvSpPr txBox="1"/>
          <p:nvPr/>
        </p:nvSpPr>
        <p:spPr>
          <a:xfrm>
            <a:off x="623784" y="640125"/>
            <a:ext cx="111448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algn="ctr">
              <a:defRPr/>
            </a:pPr>
            <a:r>
              <a:rPr lang="ru-RU" sz="1600" i="1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Авторы: </a:t>
            </a:r>
            <a:r>
              <a:rPr lang="ru-RU" sz="1600" i="1" dirty="0" err="1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А.Ю.Барняков</a:t>
            </a:r>
            <a:r>
              <a:rPr lang="ru-RU" sz="1600" i="1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, </a:t>
            </a:r>
            <a:r>
              <a:rPr lang="ru-RU" sz="1600" i="1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В.С.Бобровников</a:t>
            </a:r>
            <a:r>
              <a:rPr lang="ru-RU" sz="1600" i="1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, </a:t>
            </a:r>
            <a:r>
              <a:rPr lang="ru-RU" sz="1600" i="1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А.А.Катцин</a:t>
            </a:r>
            <a:r>
              <a:rPr lang="ru-RU" sz="1600" i="1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, </a:t>
            </a:r>
            <a:r>
              <a:rPr lang="ru-RU" sz="1600" i="1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С.А.Кононов</a:t>
            </a:r>
            <a:r>
              <a:rPr lang="ru-RU" sz="1600" i="1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, </a:t>
            </a:r>
            <a:r>
              <a:rPr lang="ru-RU" sz="1600" i="1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И.А.Куянов</a:t>
            </a:r>
            <a:r>
              <a:rPr lang="ru-RU" sz="1600" i="1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, </a:t>
            </a:r>
            <a:r>
              <a:rPr lang="ru-RU" sz="1600" i="1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Н.А.Подгорнов</a:t>
            </a:r>
            <a:r>
              <a:rPr lang="ru-RU" sz="18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7899</TotalTime>
  <Words>170</Words>
  <Application>Microsoft Office PowerPoint</Application>
  <PresentationFormat>Широкоэкранный</PresentationFormat>
  <Paragraphs>16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Cambria Math</vt:lpstr>
      <vt:lpstr>Open Sans</vt:lpstr>
      <vt:lpstr>Verdana</vt:lpstr>
      <vt:lpstr>1_Тема Office</vt:lpstr>
      <vt:lpstr>Детектор ФАРИЧ с двойным аэрогелевым радиатором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638</cp:revision>
  <cp:lastPrinted>2020-01-14T01:52:00Z</cp:lastPrinted>
  <dcterms:created xsi:type="dcterms:W3CDTF">2019-05-20T10:35:54Z</dcterms:created>
  <dcterms:modified xsi:type="dcterms:W3CDTF">2022-12-05T09:20:23Z</dcterms:modified>
</cp:coreProperties>
</file>