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10982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83850" y="1489048"/>
            <a:ext cx="5985190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lang="ru-RU" sz="1400" dirty="0" smtClean="0"/>
              <a:t>А.Г.</a:t>
            </a:r>
            <a:r>
              <a:rPr lang="en-US" sz="1400" dirty="0" smtClean="0"/>
              <a:t> </a:t>
            </a:r>
            <a:r>
              <a:rPr lang="ru-RU" sz="1400" dirty="0" smtClean="0"/>
              <a:t>Харламов</a:t>
            </a:r>
            <a:r>
              <a:rPr lang="ru-RU" sz="1400" dirty="0"/>
              <a:t>, Т.А</a:t>
            </a:r>
            <a:r>
              <a:rPr lang="ru-RU" sz="1400" dirty="0" smtClean="0"/>
              <a:t>.</a:t>
            </a:r>
            <a:r>
              <a:rPr lang="en-US" sz="1400" dirty="0" smtClean="0"/>
              <a:t> </a:t>
            </a:r>
            <a:r>
              <a:rPr lang="ru-RU" sz="1400" dirty="0" smtClean="0"/>
              <a:t>Харламова</a:t>
            </a:r>
            <a:r>
              <a:rPr lang="ru-RU" sz="1400" dirty="0"/>
              <a:t>, Ю.А. Тихонов, </a:t>
            </a:r>
            <a:r>
              <a:rPr lang="ru-RU" sz="1400" dirty="0" smtClean="0"/>
              <a:t>А.Л</a:t>
            </a:r>
            <a:r>
              <a:rPr lang="ru-RU" sz="1400" dirty="0"/>
              <a:t>. Масленников, А.С. </a:t>
            </a:r>
            <a:r>
              <a:rPr lang="ru-RU" sz="1400" dirty="0" err="1"/>
              <a:t>Купич</a:t>
            </a:r>
            <a:r>
              <a:rPr lang="ru-RU" sz="1400" dirty="0"/>
              <a:t>, В.Н. </a:t>
            </a:r>
            <a:r>
              <a:rPr lang="ru-RU" sz="1400" dirty="0" err="1"/>
              <a:t>Жабин</a:t>
            </a:r>
            <a:r>
              <a:rPr lang="ru-RU" sz="1400" dirty="0"/>
              <a:t>, </a:t>
            </a:r>
            <a:r>
              <a:rPr lang="ru-RU" sz="1400" dirty="0" smtClean="0"/>
              <a:t>D</a:t>
            </a:r>
            <a:r>
              <a:rPr lang="en-US" sz="1400" dirty="0" smtClean="0"/>
              <a:t>. </a:t>
            </a:r>
            <a:r>
              <a:rPr lang="en-US" sz="1400" dirty="0" err="1" smtClean="0"/>
              <a:t>Froidevaux</a:t>
            </a:r>
            <a:r>
              <a:rPr lang="en-US" sz="1400" dirty="0" smtClean="0"/>
              <a:t> </a:t>
            </a:r>
            <a:r>
              <a:rPr lang="ru-RU" sz="1400" dirty="0" smtClean="0"/>
              <a:t>(CERN</a:t>
            </a:r>
            <a:r>
              <a:rPr lang="ru-RU" sz="1400" dirty="0"/>
              <a:t>)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78081" y="5832126"/>
            <a:ext cx="6111239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Публикация: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The ATLAS Collaboration</a:t>
            </a:r>
            <a:r>
              <a:rPr lang="ru-RU" sz="1050" dirty="0"/>
              <a:t>, </a:t>
            </a:r>
            <a:r>
              <a:rPr lang="en-US" sz="1050" dirty="0"/>
              <a:t>EPJC</a:t>
            </a:r>
            <a:r>
              <a:rPr lang="ru-RU" sz="1050" dirty="0"/>
              <a:t>. (Согласно политике </a:t>
            </a:r>
            <a:r>
              <a:rPr lang="en-US" sz="1050" dirty="0"/>
              <a:t>ATLAS</a:t>
            </a:r>
            <a:r>
              <a:rPr lang="ru-RU" sz="1050" dirty="0"/>
              <a:t>, после принятия статьи к </a:t>
            </a:r>
            <a:r>
              <a:rPr lang="ru-RU" sz="1050" dirty="0" smtClean="0"/>
              <a:t>публикации </a:t>
            </a:r>
            <a:r>
              <a:rPr lang="ru-RU" sz="1050" dirty="0"/>
              <a:t>статья придерживается до решения </a:t>
            </a:r>
            <a:r>
              <a:rPr lang="ru-RU" sz="1050" dirty="0" err="1" smtClean="0"/>
              <a:t>коллаборации</a:t>
            </a:r>
            <a:r>
              <a:rPr lang="ru-RU" sz="1050" dirty="0" smtClean="0"/>
              <a:t> </a:t>
            </a:r>
            <a:r>
              <a:rPr lang="ru-RU" sz="1050" dirty="0"/>
              <a:t>о том, что писать в качестве </a:t>
            </a:r>
            <a:r>
              <a:rPr lang="ru-RU" sz="1050" dirty="0" err="1"/>
              <a:t>аффилиации</a:t>
            </a:r>
            <a:r>
              <a:rPr lang="ru-RU" sz="1050" dirty="0"/>
              <a:t> авторам из </a:t>
            </a:r>
            <a:r>
              <a:rPr lang="ru-RU" sz="1050" dirty="0" smtClean="0"/>
              <a:t>российских институтов).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72755" y="2172258"/>
            <a:ext cx="6096285" cy="3262867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buNone/>
            </a:pPr>
            <a:r>
              <a:rPr lang="ru-RU" sz="2000" b="1" dirty="0"/>
              <a:t>На Большом </a:t>
            </a:r>
            <a:r>
              <a:rPr lang="ru-RU" sz="2000" b="1" dirty="0" err="1"/>
              <a:t>А</a:t>
            </a:r>
            <a:r>
              <a:rPr lang="ru-RU" sz="2000" b="1" dirty="0" err="1" smtClean="0"/>
              <a:t>дронном</a:t>
            </a:r>
            <a:r>
              <a:rPr lang="ru-RU" sz="2000" b="1" dirty="0" smtClean="0"/>
              <a:t> </a:t>
            </a:r>
            <a:r>
              <a:rPr lang="ru-RU" sz="2000" b="1" dirty="0" err="1"/>
              <a:t>К</a:t>
            </a:r>
            <a:r>
              <a:rPr lang="ru-RU" sz="2000" b="1" dirty="0" err="1" smtClean="0"/>
              <a:t>оллайдере</a:t>
            </a:r>
            <a:r>
              <a:rPr lang="ru-RU" sz="2000" b="1" dirty="0" smtClean="0"/>
              <a:t> </a:t>
            </a:r>
            <a:r>
              <a:rPr lang="ru-RU" sz="2000" b="1" dirty="0"/>
              <a:t>в эксперименте АТЛАС впервые наблюдался процесс распада </a:t>
            </a:r>
            <a:endParaRPr lang="ru-RU" sz="2000" b="1" dirty="0" smtClean="0"/>
          </a:p>
          <a:p>
            <a:pPr marL="0" lvl="0" indent="0" algn="l">
              <a:buNone/>
            </a:pPr>
            <a:r>
              <a:rPr lang="ru-RU" sz="2000" b="1" dirty="0" smtClean="0"/>
              <a:t>Z </a:t>
            </a:r>
            <a:r>
              <a:rPr lang="ru-RU" sz="2000" b="1" dirty="0"/>
              <a:t>бозона на два лептона и два фотона. С высокой точностью ~0.6% был изучен процесс распада Z бозона на два лептона и один фотон. В целом измерения согласуются с предсказаниями современных </a:t>
            </a:r>
            <a:r>
              <a:rPr lang="ru-RU" sz="2000" b="1" dirty="0" smtClean="0"/>
              <a:t>расчетов</a:t>
            </a:r>
          </a:p>
          <a:p>
            <a:pPr marL="0" lvl="0" indent="0" algn="l">
              <a:buNone/>
            </a:pPr>
            <a:r>
              <a:rPr lang="ru-RU" sz="2000" b="1" dirty="0" smtClean="0"/>
              <a:t> </a:t>
            </a:r>
            <a:r>
              <a:rPr lang="ru-RU" sz="2000" b="1" dirty="0"/>
              <a:t>в Стандартной модели, но присутствуют небольшие отклонения от этих расчетов в «уголках» фазового пространства.</a:t>
            </a:r>
            <a:endParaRPr lang="ru-RU" sz="2000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27807" y="107494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dirty="0">
                <a:latin typeface="Comic Sans MS" panose="030F0702030302020204" pitchFamily="66" charset="0"/>
              </a:rPr>
              <a:t>Изучение процесса </a:t>
            </a:r>
            <a:r>
              <a:rPr lang="en-US" sz="1800" dirty="0">
                <a:latin typeface="Comic Sans MS" panose="030F0702030302020204" pitchFamily="66" charset="0"/>
              </a:rPr>
              <a:t>Z</a:t>
            </a:r>
            <a:r>
              <a:rPr lang="en-US" sz="1800" dirty="0">
                <a:latin typeface="Comic Sans MS" panose="030F0702030302020204" pitchFamily="66" charset="0"/>
                <a:sym typeface="Symbol"/>
              </a:rPr>
              <a:t></a:t>
            </a:r>
            <a:r>
              <a:rPr lang="ru-RU" sz="1800" dirty="0">
                <a:latin typeface="Comic Sans MS" panose="030F0702030302020204" pitchFamily="66" charset="0"/>
              </a:rPr>
              <a:t>2</a:t>
            </a:r>
            <a:r>
              <a:rPr lang="en-US" sz="1800" dirty="0">
                <a:latin typeface="Comic Sans MS" panose="030F0702030302020204" pitchFamily="66" charset="0"/>
              </a:rPr>
              <a:t>L</a:t>
            </a:r>
            <a:r>
              <a:rPr lang="en-US" sz="1800" dirty="0">
                <a:latin typeface="Comic Sans MS" panose="030F0702030302020204" pitchFamily="66" charset="0"/>
                <a:sym typeface="Symbol"/>
              </a:rPr>
              <a:t>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ru-RU" sz="1800" dirty="0">
                <a:latin typeface="Comic Sans MS" panose="030F0702030302020204" pitchFamily="66" charset="0"/>
              </a:rPr>
              <a:t>при </a:t>
            </a:r>
            <a:r>
              <a:rPr lang="ru-RU" sz="1800" dirty="0">
                <a:latin typeface="Comic Sans MS" panose="030F0702030302020204" pitchFamily="66" charset="0"/>
                <a:sym typeface="Symbol"/>
              </a:rPr>
              <a:t></a:t>
            </a:r>
            <a:r>
              <a:rPr lang="ru-RU" sz="1800" dirty="0">
                <a:latin typeface="Comic Sans MS" panose="030F0702030302020204" pitchFamily="66" charset="0"/>
              </a:rPr>
              <a:t>s=8 ТэВ с детектором АТЛАС на БАК</a:t>
            </a:r>
            <a:endParaRPr lang="ru-RU" sz="1800" dirty="0">
              <a:solidFill>
                <a:srgbClr val="163470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2227" y="6027852"/>
            <a:ext cx="4613653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ru-RU" sz="1100" dirty="0"/>
              <a:t>Рис.1 Дифференциальные распределения по инвариантной массе лептона и фотона </a:t>
            </a:r>
            <a:r>
              <a:rPr lang="en-US" sz="1100" dirty="0"/>
              <a:t>m</a:t>
            </a:r>
            <a:r>
              <a:rPr lang="en-US" sz="1100" baseline="-25000" dirty="0"/>
              <a:t>l</a:t>
            </a:r>
            <a:r>
              <a:rPr lang="ru-RU" sz="1100" baseline="-25000" dirty="0">
                <a:sym typeface="Symbol"/>
              </a:rPr>
              <a:t></a:t>
            </a:r>
            <a:r>
              <a:rPr lang="ru-RU" sz="1100" baseline="-25000" dirty="0"/>
              <a:t> </a:t>
            </a:r>
            <a:r>
              <a:rPr lang="ru-RU" sz="1100" dirty="0"/>
              <a:t>(верхний ряд), по углу между лептоном и фотоном ∆</a:t>
            </a:r>
            <a:r>
              <a:rPr lang="en-US" sz="1100" dirty="0" err="1" smtClean="0"/>
              <a:t>R</a:t>
            </a:r>
            <a:r>
              <a:rPr lang="en-US" sz="1100" baseline="-25000" dirty="0" err="1" smtClean="0"/>
              <a:t>l</a:t>
            </a:r>
            <a:r>
              <a:rPr lang="ru-RU" sz="1100" dirty="0" smtClean="0"/>
              <a:t> </a:t>
            </a:r>
            <a:r>
              <a:rPr lang="ru-RU" sz="1100" dirty="0"/>
              <a:t>(нижний ряд). </a:t>
            </a: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27" y="11744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83" y="1336360"/>
            <a:ext cx="3507037" cy="236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80" y="3661699"/>
            <a:ext cx="3543680" cy="2381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7933</TotalTime>
  <Words>191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Open Sans</vt:lpstr>
      <vt:lpstr>Symbol</vt:lpstr>
      <vt:lpstr>Verdana</vt:lpstr>
      <vt:lpstr>Wingdings</vt:lpstr>
      <vt:lpstr>1_Тема Office</vt:lpstr>
      <vt:lpstr>Изучение процесса Z2L при s=8 ТэВ с детектором АТЛАС на БАК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643</cp:revision>
  <cp:lastPrinted>2020-01-14T01:52:00Z</cp:lastPrinted>
  <dcterms:created xsi:type="dcterms:W3CDTF">2019-05-20T10:35:54Z</dcterms:created>
  <dcterms:modified xsi:type="dcterms:W3CDTF">2022-12-05T09:16:16Z</dcterms:modified>
</cp:coreProperties>
</file>