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9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157842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384107" y="1425763"/>
            <a:ext cx="308926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kumimoji="0" lang="ru-RU" sz="1400" b="1" i="1" u="none" strike="noStrike" kern="1200" cap="none" spc="0" normalizeH="0" baseline="0" noProof="0" dirty="0" err="1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коллаборация</a:t>
            </a:r>
            <a:r>
              <a:rPr kumimoji="0" lang="ru-RU" sz="1400" b="1" i="1" u="none" strike="noStrike" kern="1200" cap="none" spc="0" normalizeH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СНД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71587" y="5280154"/>
            <a:ext cx="5182213" cy="95410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342900" indent="-342900">
              <a:buAutoNum type="arabicPeriod"/>
            </a:pP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Публикаци</a:t>
            </a:r>
            <a:r>
              <a:rPr lang="ru-RU" sz="140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: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en-US" sz="1400" dirty="0" smtClean="0"/>
              <a:t> </a:t>
            </a:r>
            <a:r>
              <a:rPr lang="en-US" sz="1400" dirty="0">
                <a:solidFill>
                  <a:srgbClr val="16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M.N. </a:t>
            </a:r>
            <a:r>
              <a:rPr lang="en-US" sz="1400" dirty="0" err="1">
                <a:solidFill>
                  <a:srgbClr val="16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Achasov</a:t>
            </a:r>
            <a:r>
              <a:rPr lang="en-US" sz="1400" dirty="0">
                <a:solidFill>
                  <a:srgbClr val="16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al, Experimental study of the </a:t>
            </a:r>
            <a:r>
              <a:rPr lang="en-US" sz="1400" dirty="0" err="1">
                <a:solidFill>
                  <a:srgbClr val="16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e+e</a:t>
            </a:r>
            <a:r>
              <a:rPr lang="en-US" sz="1400" dirty="0">
                <a:solidFill>
                  <a:srgbClr val="16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-&gt; n anti-n process at the VEPP-2000 collider with the SND detector, European Physical  </a:t>
            </a:r>
            <a:r>
              <a:rPr lang="en-US" sz="1400" dirty="0" err="1">
                <a:solidFill>
                  <a:srgbClr val="16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Journl</a:t>
            </a:r>
            <a:r>
              <a:rPr lang="en-US" sz="1400" dirty="0">
                <a:solidFill>
                  <a:srgbClr val="16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dirty="0" smtClean="0">
                <a:solidFill>
                  <a:srgbClr val="16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400" dirty="0" smtClean="0">
                <a:solidFill>
                  <a:srgbClr val="16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82, 761 </a:t>
            </a:r>
            <a:r>
              <a:rPr lang="en-US" sz="1400" dirty="0" smtClean="0">
                <a:solidFill>
                  <a:srgbClr val="16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16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dirty="0" smtClean="0">
                <a:solidFill>
                  <a:srgbClr val="16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r>
              <a:rPr lang="ru-RU" sz="1400" dirty="0" smtClean="0">
                <a:solidFill>
                  <a:srgbClr val="16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400" dirty="0" smtClean="0">
                <a:solidFill>
                  <a:srgbClr val="16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400" dirty="0">
                <a:solidFill>
                  <a:srgbClr val="16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https://doi.org/10.1140/epjc/s10052-022-10696-0</a:t>
            </a:r>
            <a:r>
              <a:rPr lang="en-US" sz="1100" dirty="0" smtClean="0">
                <a:solidFill>
                  <a:srgbClr val="16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100" dirty="0">
              <a:solidFill>
                <a:srgbClr val="16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03088" y="1556199"/>
            <a:ext cx="5550196" cy="3912407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 smtClean="0">
                <a:solidFill>
                  <a:srgbClr val="18397A"/>
                </a:solidFill>
              </a:rPr>
              <a:t>На </a:t>
            </a:r>
            <a:r>
              <a:rPr lang="ru-RU" sz="1600" b="1" dirty="0">
                <a:solidFill>
                  <a:srgbClr val="18397A"/>
                </a:solidFill>
              </a:rPr>
              <a:t>электрон-позитронном </a:t>
            </a:r>
            <a:r>
              <a:rPr lang="ru-RU" sz="1600" b="1" dirty="0" err="1">
                <a:solidFill>
                  <a:srgbClr val="18397A"/>
                </a:solidFill>
              </a:rPr>
              <a:t>коллайдере</a:t>
            </a:r>
            <a:r>
              <a:rPr lang="ru-RU" sz="1600" b="1" dirty="0">
                <a:solidFill>
                  <a:srgbClr val="18397A"/>
                </a:solidFill>
              </a:rPr>
              <a:t> ВЭПП-2000 (рис.1)</a:t>
            </a:r>
            <a:r>
              <a:rPr lang="en-US" sz="1600" b="1" dirty="0">
                <a:solidFill>
                  <a:srgbClr val="18397A"/>
                </a:solidFill>
              </a:rPr>
              <a:t> </a:t>
            </a:r>
            <a:r>
              <a:rPr lang="ru-RU" sz="1600" b="1" dirty="0">
                <a:solidFill>
                  <a:srgbClr val="18397A"/>
                </a:solidFill>
              </a:rPr>
              <a:t>с </a:t>
            </a:r>
            <a:r>
              <a:rPr lang="en-US" sz="1600" b="1" dirty="0">
                <a:solidFill>
                  <a:srgbClr val="18397A"/>
                </a:solidFill>
              </a:rPr>
              <a:t>  </a:t>
            </a:r>
            <a:r>
              <a:rPr lang="ru-RU" sz="1600" b="1" dirty="0">
                <a:solidFill>
                  <a:srgbClr val="18397A"/>
                </a:solidFill>
              </a:rPr>
              <a:t>детектором СНД</a:t>
            </a:r>
            <a:r>
              <a:rPr lang="en-US" sz="1600" b="1" dirty="0">
                <a:solidFill>
                  <a:srgbClr val="18397A"/>
                </a:solidFill>
              </a:rPr>
              <a:t> </a:t>
            </a:r>
            <a:r>
              <a:rPr lang="ru-RU" sz="1600" b="1" dirty="0">
                <a:solidFill>
                  <a:srgbClr val="18397A"/>
                </a:solidFill>
              </a:rPr>
              <a:t>изучался процесс e</a:t>
            </a:r>
            <a:r>
              <a:rPr lang="ru-RU" sz="1600" b="1" baseline="30000" dirty="0">
                <a:solidFill>
                  <a:srgbClr val="18397A"/>
                </a:solidFill>
              </a:rPr>
              <a:t>+</a:t>
            </a:r>
            <a:r>
              <a:rPr lang="en-US" sz="1600" b="1" dirty="0">
                <a:solidFill>
                  <a:srgbClr val="18397A"/>
                </a:solidFill>
              </a:rPr>
              <a:t>e</a:t>
            </a:r>
            <a:r>
              <a:rPr lang="ru-RU" sz="1600" b="1" baseline="30000" dirty="0">
                <a:solidFill>
                  <a:srgbClr val="18397A"/>
                </a:solidFill>
              </a:rPr>
              <a:t>-</a:t>
            </a:r>
            <a:r>
              <a:rPr lang="ru-RU" sz="1600" b="1" dirty="0">
                <a:solidFill>
                  <a:srgbClr val="18397A"/>
                </a:solidFill>
              </a:rPr>
              <a:t> </a:t>
            </a:r>
            <a:r>
              <a:rPr lang="ru-RU" sz="1600" b="1" dirty="0">
                <a:solidFill>
                  <a:srgbClr val="18397A"/>
                </a:solidFill>
                <a:sym typeface="Symbol" panose="05050102010706020507" pitchFamily="18" charset="2"/>
              </a:rPr>
              <a:t></a:t>
            </a:r>
            <a:r>
              <a:rPr lang="ru-RU" sz="1600" b="1" dirty="0">
                <a:solidFill>
                  <a:srgbClr val="18397A"/>
                </a:solidFill>
              </a:rPr>
              <a:t> </a:t>
            </a:r>
            <a:r>
              <a:rPr lang="ru-RU" sz="1600" b="1" dirty="0" smtClean="0">
                <a:solidFill>
                  <a:srgbClr val="18397A"/>
                </a:solidFill>
              </a:rPr>
              <a:t>нейтрон</a:t>
            </a:r>
            <a:r>
              <a:rPr lang="en-US" sz="1600" b="1" dirty="0" smtClean="0">
                <a:solidFill>
                  <a:srgbClr val="18397A"/>
                </a:solidFill>
              </a:rPr>
              <a:t> </a:t>
            </a:r>
            <a:r>
              <a:rPr lang="ru-RU" sz="1600" b="1" dirty="0" smtClean="0">
                <a:solidFill>
                  <a:srgbClr val="18397A"/>
                </a:solidFill>
              </a:rPr>
              <a:t>+</a:t>
            </a:r>
            <a:r>
              <a:rPr lang="en-US" sz="1600" b="1" dirty="0" smtClean="0">
                <a:solidFill>
                  <a:srgbClr val="18397A"/>
                </a:solidFill>
              </a:rPr>
              <a:t> </a:t>
            </a:r>
            <a:r>
              <a:rPr lang="ru-RU" sz="1600" b="1" dirty="0" smtClean="0">
                <a:solidFill>
                  <a:srgbClr val="18397A"/>
                </a:solidFill>
              </a:rPr>
              <a:t>антинейтрон </a:t>
            </a:r>
            <a:r>
              <a:rPr lang="ru-RU" sz="1600" b="1" dirty="0">
                <a:solidFill>
                  <a:srgbClr val="18397A"/>
                </a:solidFill>
              </a:rPr>
              <a:t>в области энергии вблизи </a:t>
            </a:r>
            <a:r>
              <a:rPr lang="ru-RU" sz="1600" b="1" dirty="0" smtClean="0">
                <a:solidFill>
                  <a:srgbClr val="18397A"/>
                </a:solidFill>
              </a:rPr>
              <a:t>порога</a:t>
            </a:r>
            <a:r>
              <a:rPr lang="en-US" sz="1600" b="1" dirty="0" smtClean="0">
                <a:solidFill>
                  <a:srgbClr val="18397A"/>
                </a:solidFill>
              </a:rPr>
              <a:t> </a:t>
            </a:r>
            <a:r>
              <a:rPr lang="ru-RU" sz="1600" b="1" dirty="0" smtClean="0">
                <a:solidFill>
                  <a:srgbClr val="18397A"/>
                </a:solidFill>
              </a:rPr>
              <a:t>процесса. </a:t>
            </a:r>
            <a:r>
              <a:rPr lang="ru-RU" sz="1600" b="1" dirty="0">
                <a:solidFill>
                  <a:srgbClr val="18397A"/>
                </a:solidFill>
              </a:rPr>
              <a:t>В результате эксперимента [1] были зарегистрированы более 2000 пар </a:t>
            </a:r>
            <a:r>
              <a:rPr lang="ru-RU" sz="1600" b="1" dirty="0" err="1">
                <a:solidFill>
                  <a:srgbClr val="18397A"/>
                </a:solidFill>
              </a:rPr>
              <a:t>нейтрон+антинейтрон</a:t>
            </a:r>
            <a:r>
              <a:rPr lang="ru-RU" sz="1600" b="1" dirty="0">
                <a:solidFill>
                  <a:srgbClr val="18397A"/>
                </a:solidFill>
              </a:rPr>
              <a:t>, что позволило измерить сечение процесса (0.5-0.3 </a:t>
            </a:r>
            <a:r>
              <a:rPr lang="ru-RU" sz="1600" b="1" dirty="0" err="1">
                <a:solidFill>
                  <a:srgbClr val="18397A"/>
                </a:solidFill>
              </a:rPr>
              <a:t>нанобарна</a:t>
            </a:r>
            <a:r>
              <a:rPr lang="ru-RU" sz="1600" b="1" dirty="0">
                <a:solidFill>
                  <a:srgbClr val="18397A"/>
                </a:solidFill>
              </a:rPr>
              <a:t>), а также впервые вблизи порога определить эффективный электромагнитный </a:t>
            </a:r>
            <a:r>
              <a:rPr lang="ru-RU" sz="1600" b="1" dirty="0" err="1">
                <a:solidFill>
                  <a:srgbClr val="18397A"/>
                </a:solidFill>
              </a:rPr>
              <a:t>времениподобный</a:t>
            </a:r>
            <a:r>
              <a:rPr lang="ru-RU" sz="1600" b="1" dirty="0">
                <a:solidFill>
                  <a:srgbClr val="18397A"/>
                </a:solidFill>
              </a:rPr>
              <a:t>  </a:t>
            </a:r>
            <a:r>
              <a:rPr lang="ru-RU" sz="1600" b="1" dirty="0" err="1">
                <a:solidFill>
                  <a:srgbClr val="18397A"/>
                </a:solidFill>
              </a:rPr>
              <a:t>формфактор</a:t>
            </a:r>
            <a:r>
              <a:rPr lang="ru-RU" sz="1600" b="1" dirty="0">
                <a:solidFill>
                  <a:srgbClr val="18397A"/>
                </a:solidFill>
              </a:rPr>
              <a:t> нейтрона (рис.2) и отношение электрического и магнитного </a:t>
            </a:r>
            <a:r>
              <a:rPr lang="ru-RU" sz="1600" b="1" dirty="0" err="1">
                <a:solidFill>
                  <a:srgbClr val="18397A"/>
                </a:solidFill>
              </a:rPr>
              <a:t>формфакторов</a:t>
            </a:r>
            <a:r>
              <a:rPr lang="ru-RU" sz="1600" b="1" dirty="0">
                <a:solidFill>
                  <a:srgbClr val="18397A"/>
                </a:solidFill>
              </a:rPr>
              <a:t> нейтрона. </a:t>
            </a:r>
            <a:r>
              <a:rPr lang="ru-RU" sz="1600" b="1" dirty="0" err="1">
                <a:solidFill>
                  <a:srgbClr val="18397A"/>
                </a:solidFill>
              </a:rPr>
              <a:t>Формфактор</a:t>
            </a:r>
            <a:r>
              <a:rPr lang="ru-RU" sz="1600" b="1" dirty="0">
                <a:solidFill>
                  <a:srgbClr val="18397A"/>
                </a:solidFill>
              </a:rPr>
              <a:t> нейтрона оказался меньше протонного </a:t>
            </a:r>
            <a:r>
              <a:rPr lang="ru-RU" sz="1600" b="1" dirty="0" err="1">
                <a:solidFill>
                  <a:srgbClr val="18397A"/>
                </a:solidFill>
              </a:rPr>
              <a:t>формфактора</a:t>
            </a:r>
            <a:r>
              <a:rPr lang="ru-RU" sz="1600" b="1" dirty="0">
                <a:solidFill>
                  <a:srgbClr val="18397A"/>
                </a:solidFill>
              </a:rPr>
              <a:t> (рис.2).  </a:t>
            </a:r>
            <a:r>
              <a:rPr lang="ru-RU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Полученный в данной работе нейтронный </a:t>
            </a:r>
            <a:r>
              <a:rPr lang="ru-RU" sz="1600" b="1" dirty="0" err="1">
                <a:solidFill>
                  <a:srgbClr val="18397A"/>
                </a:solidFill>
                <a:cs typeface="Times New Roman" panose="02020603050405020304" pitchFamily="18" charset="0"/>
              </a:rPr>
              <a:t>формфактор</a:t>
            </a:r>
            <a:r>
              <a:rPr lang="ru-RU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стыкуется с </a:t>
            </a:r>
            <a:r>
              <a:rPr lang="ru-RU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измерениями </a:t>
            </a:r>
            <a:r>
              <a:rPr lang="en-US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BESIII </a:t>
            </a:r>
            <a:r>
              <a:rPr lang="ru-RU" sz="1600" b="1" dirty="0">
                <a:solidFill>
                  <a:srgbClr val="18397A"/>
                </a:solidFill>
                <a:cs typeface="Times New Roman" panose="02020603050405020304" pitchFamily="18" charset="0"/>
              </a:rPr>
              <a:t>при большей энергии </a:t>
            </a:r>
            <a:r>
              <a:rPr lang="en-US" sz="1600" b="1" dirty="0" smtClean="0">
                <a:solidFill>
                  <a:srgbClr val="18397A"/>
                </a:solidFill>
                <a:cs typeface="Times New Roman" panose="02020603050405020304" pitchFamily="18" charset="0"/>
              </a:rPr>
              <a:t>.</a:t>
            </a:r>
            <a:endParaRPr lang="en-US" sz="1600" b="1" dirty="0">
              <a:solidFill>
                <a:srgbClr val="18397A"/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41972" y="1026484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Экспериментальное 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изучение процесса   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ru-RU" sz="1800" b="1" baseline="30000" dirty="0">
                <a:solidFill>
                  <a:schemeClr val="accent5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ru-RU" sz="1800" b="1" baseline="30000" dirty="0">
                <a:solidFill>
                  <a:schemeClr val="accent5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аннигиляции в пару нейтрон-антинейтрон на </a:t>
            </a:r>
            <a:r>
              <a:rPr lang="ru-RU" sz="1800" b="1" dirty="0" err="1">
                <a:solidFill>
                  <a:schemeClr val="accent5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коллайдере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ВЭПП-2000</a:t>
            </a:r>
            <a:endParaRPr lang="ru-RU" sz="1800" b="1" dirty="0">
              <a:solidFill>
                <a:schemeClr val="accent5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810367" y="5620159"/>
            <a:ext cx="559007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Рис.2</a:t>
            </a:r>
            <a:r>
              <a:rPr lang="en-US" sz="1400" dirty="0" smtClean="0"/>
              <a:t>. </a:t>
            </a:r>
            <a:r>
              <a:rPr lang="ru-RU" sz="1400" dirty="0" smtClean="0"/>
              <a:t>Измеренный </a:t>
            </a:r>
            <a:r>
              <a:rPr lang="ru-RU" sz="1400" dirty="0"/>
              <a:t>в данной работе </a:t>
            </a:r>
            <a:r>
              <a:rPr lang="ru-RU" sz="1400" dirty="0" err="1"/>
              <a:t>формфактор</a:t>
            </a:r>
            <a:r>
              <a:rPr lang="ru-RU" sz="1400" dirty="0"/>
              <a:t> нейтрона (кружки) в сравнении с результатами BESIII (треугольники) и измеренным в эксперименте </a:t>
            </a:r>
            <a:r>
              <a:rPr lang="en-US" sz="1400" dirty="0" err="1"/>
              <a:t>BaBar</a:t>
            </a:r>
            <a:r>
              <a:rPr lang="en-US" sz="1400" dirty="0"/>
              <a:t> </a:t>
            </a:r>
            <a:r>
              <a:rPr lang="ru-RU" sz="1400" dirty="0" err="1"/>
              <a:t>формфактором</a:t>
            </a:r>
            <a:r>
              <a:rPr lang="ru-RU" sz="1400" dirty="0"/>
              <a:t> протона (квадраты).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75FD35A-9CBF-4DB4-B5E8-D3708B9B2B41}"/>
              </a:ext>
            </a:extLst>
          </p:cNvPr>
          <p:cNvSpPr/>
          <p:nvPr/>
        </p:nvSpPr>
        <p:spPr>
          <a:xfrm>
            <a:off x="616688" y="3251550"/>
            <a:ext cx="538007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Рис.1 Схема </a:t>
            </a:r>
            <a:r>
              <a:rPr lang="ru-RU" sz="1400" dirty="0" err="1"/>
              <a:t>коллайдера</a:t>
            </a:r>
            <a:r>
              <a:rPr lang="ru-RU" sz="1400" dirty="0"/>
              <a:t> ВЭПП-2000. </a:t>
            </a:r>
            <a:r>
              <a:rPr lang="ru-RU" sz="1400" dirty="0" smtClean="0"/>
              <a:t>  Детектор </a:t>
            </a:r>
            <a:r>
              <a:rPr lang="ru-RU" sz="1400" dirty="0"/>
              <a:t>СНД показан </a:t>
            </a:r>
            <a:r>
              <a:rPr lang="ru-RU" sz="1400" dirty="0" smtClean="0"/>
              <a:t>справа.</a:t>
            </a:r>
            <a:endParaRPr lang="ru-RU" sz="1400" dirty="0"/>
          </a:p>
        </p:txBody>
      </p:sp>
      <p:pic>
        <p:nvPicPr>
          <p:cNvPr id="15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175" y="1492702"/>
            <a:ext cx="3956309" cy="18402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175" y="3755191"/>
            <a:ext cx="3956309" cy="1988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9603</TotalTime>
  <Words>205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Symbol</vt:lpstr>
      <vt:lpstr>Times New Roman</vt:lpstr>
      <vt:lpstr>Verdana</vt:lpstr>
      <vt:lpstr>Wingdings</vt:lpstr>
      <vt:lpstr>1_Тема Office</vt:lpstr>
      <vt:lpstr>Экспериментальное изучение процесса   e+e-  аннигиляции в пару нейтрон-антинейтрон на коллайдере ВЭПП-2000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660</cp:revision>
  <cp:lastPrinted>2020-01-14T01:52:00Z</cp:lastPrinted>
  <dcterms:created xsi:type="dcterms:W3CDTF">2019-05-20T10:35:54Z</dcterms:created>
  <dcterms:modified xsi:type="dcterms:W3CDTF">2022-12-05T09:10:47Z</dcterms:modified>
</cp:coreProperties>
</file>