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33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43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00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49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61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50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03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74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10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314E-2355-45F8-A1BC-F645942927F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FB589-32CE-4C1E-B78A-826F6EE3E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04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965" y="520474"/>
            <a:ext cx="8156026" cy="494923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Методика комплексного исследования газогидратных 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систем</a:t>
            </a:r>
            <a:endParaRPr lang="ru-RU" sz="1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0765" y="1008332"/>
            <a:ext cx="7209216" cy="48118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А.Н.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Дробчик,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а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В. В.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Никитин,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б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М. И.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Фокин,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а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Г.А.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Дугаров,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а</a:t>
            </a:r>
            <a:r>
              <a:rPr lang="ru-RU" sz="14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400" smtClean="0">
                <a:solidFill>
                  <a:srgbClr val="000000"/>
                </a:solidFill>
                <a:latin typeface="Calibri" panose="020F0502020204030204" pitchFamily="34" charset="0"/>
              </a:rPr>
              <a:t>П. 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Д.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Шевченко,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б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А. Л.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Дерий,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б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А. Ю.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Манаков,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в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К. Э.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Купер,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г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А. А. 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Духов</a:t>
            </a:r>
            <a:r>
              <a:rPr lang="ru-RU" sz="1400" baseline="30000" dirty="0" err="1">
                <a:solidFill>
                  <a:srgbClr val="000000"/>
                </a:solidFill>
                <a:latin typeface="Calibri" panose="020F0502020204030204" pitchFamily="34" charset="0"/>
              </a:rPr>
              <a:t>а,д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400" baseline="30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400" baseline="30000" dirty="0" err="1" smtClean="0"/>
              <a:t>а</a:t>
            </a:r>
            <a:r>
              <a:rPr lang="ru-RU" sz="1400" dirty="0" err="1" smtClean="0"/>
              <a:t>Институт</a:t>
            </a:r>
            <a:r>
              <a:rPr lang="ru-RU" sz="1400" dirty="0" smtClean="0"/>
              <a:t> </a:t>
            </a:r>
            <a:r>
              <a:rPr lang="ru-RU" sz="1400" dirty="0"/>
              <a:t>нефтяной геологии и геофизики СО РАН, 630090 Новосибирск, Россия,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aseline="30000" dirty="0" err="1"/>
              <a:t>б</a:t>
            </a:r>
            <a:r>
              <a:rPr lang="ru-RU" sz="1400" dirty="0" err="1"/>
              <a:t>Advanced</a:t>
            </a:r>
            <a:r>
              <a:rPr lang="ru-RU" sz="1400" dirty="0"/>
              <a:t> </a:t>
            </a:r>
            <a:r>
              <a:rPr lang="ru-RU" sz="1400" dirty="0" err="1"/>
              <a:t>Photon</a:t>
            </a:r>
            <a:r>
              <a:rPr lang="ru-RU" sz="1400" dirty="0"/>
              <a:t> </a:t>
            </a:r>
            <a:r>
              <a:rPr lang="ru-RU" sz="1400" dirty="0" err="1"/>
              <a:t>Source</a:t>
            </a:r>
            <a:r>
              <a:rPr lang="ru-RU" sz="1400" dirty="0"/>
              <a:t>, </a:t>
            </a:r>
            <a:r>
              <a:rPr lang="ru-RU" sz="1400" dirty="0" err="1"/>
              <a:t>Аргоннская</a:t>
            </a:r>
            <a:r>
              <a:rPr lang="ru-RU" sz="1400" dirty="0"/>
              <a:t> национальная лаборатория, </a:t>
            </a:r>
            <a:r>
              <a:rPr lang="ru-RU" sz="1400" dirty="0" err="1"/>
              <a:t>Лемонт</a:t>
            </a:r>
            <a:r>
              <a:rPr lang="ru-RU" sz="1400" dirty="0"/>
              <a:t>, Ил 60439, США,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aseline="30000" dirty="0" err="1"/>
              <a:t>в</a:t>
            </a:r>
            <a:r>
              <a:rPr lang="ru-RU" sz="1400" dirty="0" err="1"/>
              <a:t>Николаевский</a:t>
            </a:r>
            <a:r>
              <a:rPr lang="ru-RU" sz="1400" dirty="0"/>
              <a:t> институт неорганической химии СО РАН, 630090 Новосибирск, Россия,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aseline="30000" dirty="0" err="1"/>
              <a:t>г</a:t>
            </a:r>
            <a:r>
              <a:rPr lang="ru-RU" sz="1400" dirty="0" err="1"/>
              <a:t>Будкер</a:t>
            </a:r>
            <a:r>
              <a:rPr lang="ru-RU" sz="1400" dirty="0"/>
              <a:t> Институт ядерной физики, 630090 Новосибирск, Россия, 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aseline="30000" dirty="0" err="1"/>
              <a:t>д</a:t>
            </a:r>
            <a:r>
              <a:rPr lang="ru-RU" sz="1400" dirty="0" err="1"/>
              <a:t>Новосибирский</a:t>
            </a:r>
            <a:r>
              <a:rPr lang="ru-RU" sz="1400" dirty="0"/>
              <a:t> государственный технический университет, 630087 Новосибирск, Россия</a:t>
            </a:r>
            <a:br>
              <a:rPr lang="ru-RU" sz="1400" dirty="0"/>
            </a:br>
            <a:endParaRPr lang="ru-RU" sz="14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dirty="0" smtClean="0"/>
              <a:t>Совместно </a:t>
            </a:r>
            <a:r>
              <a:rPr lang="ru-RU" sz="1400" dirty="0"/>
              <a:t>с группой исследователей из ИНХ СО РАН разработана и опробована на накопителе ВЭПП-3 методика </a:t>
            </a:r>
            <a:r>
              <a:rPr lang="en-US" sz="1400" i="1" dirty="0"/>
              <a:t>in situ</a:t>
            </a:r>
            <a:r>
              <a:rPr lang="en-US" sz="1400" dirty="0"/>
              <a:t> </a:t>
            </a:r>
            <a:r>
              <a:rPr lang="ru-RU" sz="1400" dirty="0"/>
              <a:t>исследования процессов формирования газовых гидратов в порах геологических материалов. Методика основана на одновременном исследовании акустических характеристик исследуемых образцов и рентгеновской </a:t>
            </a:r>
            <a:r>
              <a:rPr lang="ru-RU" sz="1400" dirty="0" err="1"/>
              <a:t>микротомографии</a:t>
            </a:r>
            <a:r>
              <a:rPr lang="ru-RU" sz="1400" dirty="0"/>
              <a:t> с использованием синхротронного излучения. Для проведения таких работ была разработана специальная ячейка, позволяющая изучать акустические свойства и получать </a:t>
            </a:r>
            <a:r>
              <a:rPr lang="ru-RU" sz="1400" dirty="0" err="1"/>
              <a:t>томографические</a:t>
            </a:r>
            <a:r>
              <a:rPr lang="ru-RU" sz="1400" dirty="0"/>
              <a:t> срезы образцов диаметром 9 мм, под давлением до 12 Мпа при температурах от комнатной до -20°</a:t>
            </a:r>
            <a:r>
              <a:rPr lang="en-US" sz="1400" dirty="0"/>
              <a:t>C</a:t>
            </a:r>
            <a:r>
              <a:rPr lang="ru-RU" sz="1400" dirty="0"/>
              <a:t>.</a:t>
            </a:r>
          </a:p>
          <a:p>
            <a:pPr marL="0" indent="0" algn="just">
              <a:buNone/>
            </a:pPr>
            <a:r>
              <a:rPr lang="ru-RU" sz="1400" dirty="0"/>
              <a:t>Ячейка портативная и может быть легко установлена на различных рентгеновских источниках. Эта ячейка позволяет проводить широкий спектр экспериментов по изучению физико-химических процессов в недрах Земли, изменяющих механические свойства горных пород (геохимические реакции, фазовые переходы и т.д.).</a:t>
            </a:r>
          </a:p>
          <a:p>
            <a:pPr marL="0" indent="0" algn="just">
              <a:buNone/>
            </a:pPr>
            <a:r>
              <a:rPr lang="ru-RU" sz="1400" dirty="0"/>
              <a:t>В экспериментах на станции СИ «</a:t>
            </a:r>
            <a:r>
              <a:rPr lang="ru-RU" sz="1400" dirty="0" err="1"/>
              <a:t>Микротомография</a:t>
            </a:r>
            <a:r>
              <a:rPr lang="ru-RU" sz="1400" dirty="0"/>
              <a:t>» получены </a:t>
            </a:r>
            <a:r>
              <a:rPr lang="ru-RU" sz="1400" dirty="0" err="1"/>
              <a:t>микротомографические</a:t>
            </a:r>
            <a:r>
              <a:rPr lang="ru-RU" sz="1400" dirty="0"/>
              <a:t> срезы пористого геологического материала (белый песок) в процессе формирования газовых гидратов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endParaRPr lang="ru-RU" sz="1400" dirty="0"/>
          </a:p>
        </p:txBody>
      </p:sp>
      <p:pic>
        <p:nvPicPr>
          <p:cNvPr id="1026" name="Picture 2" descr="[Figure 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3502"/>
            <a:ext cx="2278545" cy="320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89087" y="4434696"/>
            <a:ext cx="21003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Схема ячейки для динамической рентгеновской визуализации </a:t>
            </a:r>
            <a:r>
              <a:rPr lang="ru-RU" sz="1200" dirty="0" err="1" smtClean="0"/>
              <a:t>in</a:t>
            </a:r>
            <a:r>
              <a:rPr lang="ru-RU" sz="1200" dirty="0" smtClean="0"/>
              <a:t> </a:t>
            </a:r>
            <a:r>
              <a:rPr lang="ru-RU" sz="1200" dirty="0" err="1" smtClean="0"/>
              <a:t>situ</a:t>
            </a:r>
            <a:r>
              <a:rPr lang="ru-RU" sz="1200" dirty="0" smtClean="0"/>
              <a:t> и измерения акустических свойств</a:t>
            </a:r>
            <a:r>
              <a:rPr lang="en-US" sz="1200" dirty="0"/>
              <a:t>.</a:t>
            </a:r>
            <a:endParaRPr lang="ru-RU" sz="1200" dirty="0"/>
          </a:p>
        </p:txBody>
      </p:sp>
      <p:pic>
        <p:nvPicPr>
          <p:cNvPr id="1031" name="Picture 7" descr="[Figure 6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314" y="1178409"/>
            <a:ext cx="2418735" cy="247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9463314" y="3748740"/>
            <a:ext cx="2728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/>
              <a:t>Увеличеное</a:t>
            </a:r>
            <a:r>
              <a:rPr lang="ru-RU" sz="1200" dirty="0" smtClean="0"/>
              <a:t> изображение двух областей: до </a:t>
            </a:r>
            <a:r>
              <a:rPr lang="ru-RU" sz="1200" dirty="0" err="1" smtClean="0"/>
              <a:t>гидратообразования</a:t>
            </a:r>
            <a:r>
              <a:rPr lang="ru-RU" sz="1200" dirty="0" smtClean="0"/>
              <a:t> (a, c), после </a:t>
            </a:r>
            <a:r>
              <a:rPr lang="ru-RU" sz="1200" dirty="0" err="1" smtClean="0"/>
              <a:t>гидратообразования</a:t>
            </a:r>
            <a:r>
              <a:rPr lang="ru-RU" sz="1200" dirty="0" smtClean="0"/>
              <a:t> (b, d).</a:t>
            </a:r>
            <a:endParaRPr lang="ru-RU" sz="1200" dirty="0"/>
          </a:p>
        </p:txBody>
      </p:sp>
      <p:pic>
        <p:nvPicPr>
          <p:cNvPr id="1035" name="Picture 11" descr="https://journals.iucr.org/s/issues/2022/02/00/ye5011/ye5011fig7ma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980" y="4505995"/>
            <a:ext cx="2336392" cy="106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04592" y="5931153"/>
            <a:ext cx="11677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Результаты работ опубликованы в статье:</a:t>
            </a:r>
          </a:p>
          <a:p>
            <a:r>
              <a:rPr lang="ru-RU" sz="1100" dirty="0" err="1" smtClean="0"/>
              <a:t>Environmental</a:t>
            </a:r>
            <a:r>
              <a:rPr lang="ru-RU" sz="1100" dirty="0" smtClean="0"/>
              <a:t> </a:t>
            </a:r>
            <a:r>
              <a:rPr lang="ru-RU" sz="1100" dirty="0" err="1" smtClean="0"/>
              <a:t>cell</a:t>
            </a:r>
            <a:r>
              <a:rPr lang="ru-RU" sz="1100" dirty="0" smtClean="0"/>
              <a:t> </a:t>
            </a:r>
            <a:r>
              <a:rPr lang="ru-RU" sz="1100" dirty="0" err="1" smtClean="0"/>
              <a:t>for</a:t>
            </a:r>
            <a:r>
              <a:rPr lang="ru-RU" sz="1100" dirty="0" smtClean="0"/>
              <a:t> </a:t>
            </a:r>
            <a:r>
              <a:rPr lang="ru-RU" sz="1100" dirty="0" err="1" smtClean="0"/>
              <a:t>in</a:t>
            </a:r>
            <a:r>
              <a:rPr lang="ru-RU" sz="1100" dirty="0" smtClean="0"/>
              <a:t> </a:t>
            </a:r>
            <a:r>
              <a:rPr lang="ru-RU" sz="1100" dirty="0" err="1" smtClean="0"/>
              <a:t>situ</a:t>
            </a:r>
            <a:r>
              <a:rPr lang="ru-RU" sz="1100" dirty="0" smtClean="0"/>
              <a:t> X-</a:t>
            </a:r>
            <a:r>
              <a:rPr lang="ru-RU" sz="1100" dirty="0" err="1" smtClean="0"/>
              <a:t>ray</a:t>
            </a:r>
            <a:r>
              <a:rPr lang="ru-RU" sz="1100" dirty="0" smtClean="0"/>
              <a:t> </a:t>
            </a:r>
            <a:r>
              <a:rPr lang="ru-RU" sz="1100" dirty="0" err="1" smtClean="0"/>
              <a:t>synchrotron</a:t>
            </a:r>
            <a:r>
              <a:rPr lang="ru-RU" sz="1100" dirty="0" smtClean="0"/>
              <a:t> </a:t>
            </a:r>
            <a:r>
              <a:rPr lang="ru-RU" sz="1100" dirty="0" err="1" smtClean="0"/>
              <a:t>micro</a:t>
            </a:r>
            <a:r>
              <a:rPr lang="ru-RU" sz="1100" dirty="0" smtClean="0"/>
              <a:t>-CT </a:t>
            </a:r>
            <a:r>
              <a:rPr lang="ru-RU" sz="1100" dirty="0" err="1" smtClean="0"/>
              <a:t>imaging</a:t>
            </a:r>
            <a:r>
              <a:rPr lang="ru-RU" sz="1100" dirty="0" smtClean="0"/>
              <a:t> </a:t>
            </a:r>
            <a:r>
              <a:rPr lang="ru-RU" sz="1100" dirty="0" err="1" smtClean="0"/>
              <a:t>with</a:t>
            </a:r>
            <a:r>
              <a:rPr lang="ru-RU" sz="1100" dirty="0" smtClean="0"/>
              <a:t> </a:t>
            </a:r>
            <a:r>
              <a:rPr lang="ru-RU" sz="1100" dirty="0" err="1" smtClean="0"/>
              <a:t>simultaneous</a:t>
            </a:r>
            <a:r>
              <a:rPr lang="ru-RU" sz="1100" dirty="0" smtClean="0"/>
              <a:t> </a:t>
            </a:r>
            <a:r>
              <a:rPr lang="ru-RU" sz="1100" dirty="0" err="1" smtClean="0"/>
              <a:t>acoustic</a:t>
            </a:r>
            <a:r>
              <a:rPr lang="ru-RU" sz="1100" dirty="0" smtClean="0"/>
              <a:t> </a:t>
            </a:r>
            <a:r>
              <a:rPr lang="ru-RU" sz="1100" dirty="0" err="1" smtClean="0"/>
              <a:t>measurements</a:t>
            </a:r>
            <a:r>
              <a:rPr lang="ru-RU" sz="1100" dirty="0" smtClean="0"/>
              <a:t>, </a:t>
            </a:r>
            <a:r>
              <a:rPr lang="ru-RU" sz="1100" dirty="0" err="1" smtClean="0"/>
              <a:t>Arkady</a:t>
            </a:r>
            <a:r>
              <a:rPr lang="ru-RU" sz="1100" dirty="0" smtClean="0"/>
              <a:t> N. </a:t>
            </a:r>
            <a:r>
              <a:rPr lang="ru-RU" sz="1100" dirty="0" err="1" smtClean="0"/>
              <a:t>Drobchik</a:t>
            </a:r>
            <a:r>
              <a:rPr lang="ru-RU" sz="1100" dirty="0" smtClean="0"/>
              <a:t>, Viktor V. Nikitin, Mikhail I. </a:t>
            </a:r>
            <a:r>
              <a:rPr lang="ru-RU" sz="1100" dirty="0" err="1" smtClean="0"/>
              <a:t>Fokin</a:t>
            </a:r>
            <a:r>
              <a:rPr lang="ru-RU" sz="1100" dirty="0" smtClean="0"/>
              <a:t>, </a:t>
            </a:r>
            <a:r>
              <a:rPr lang="ru-RU" sz="1100" dirty="0" err="1" smtClean="0"/>
              <a:t>Geser</a:t>
            </a:r>
            <a:r>
              <a:rPr lang="ru-RU" sz="1100" dirty="0" smtClean="0"/>
              <a:t> A. </a:t>
            </a:r>
            <a:r>
              <a:rPr lang="ru-RU" sz="1100" dirty="0" err="1" smtClean="0"/>
              <a:t>Dugarov</a:t>
            </a:r>
            <a:r>
              <a:rPr lang="ru-RU" sz="1100" dirty="0" smtClean="0"/>
              <a:t>, Pavel D. </a:t>
            </a:r>
            <a:r>
              <a:rPr lang="ru-RU" sz="1100" dirty="0" err="1" smtClean="0"/>
              <a:t>Shevchenko</a:t>
            </a:r>
            <a:r>
              <a:rPr lang="ru-RU" sz="1100" dirty="0" smtClean="0"/>
              <a:t>, </a:t>
            </a:r>
            <a:r>
              <a:rPr lang="ru-RU" sz="1100" dirty="0" err="1" smtClean="0"/>
              <a:t>Alex</a:t>
            </a:r>
            <a:r>
              <a:rPr lang="ru-RU" sz="1100" dirty="0" smtClean="0"/>
              <a:t> L. </a:t>
            </a:r>
            <a:r>
              <a:rPr lang="ru-RU" sz="1100" dirty="0" err="1" smtClean="0"/>
              <a:t>Deriy</a:t>
            </a:r>
            <a:r>
              <a:rPr lang="ru-RU" sz="1100" dirty="0" smtClean="0"/>
              <a:t>, Andrey Yu. </a:t>
            </a:r>
            <a:r>
              <a:rPr lang="ru-RU" sz="1100" dirty="0" err="1" smtClean="0"/>
              <a:t>Manakov</a:t>
            </a:r>
            <a:r>
              <a:rPr lang="ru-RU" sz="1100" dirty="0" smtClean="0"/>
              <a:t>, Konstantin E. </a:t>
            </a:r>
            <a:r>
              <a:rPr lang="ru-RU" sz="1100" dirty="0" err="1" smtClean="0"/>
              <a:t>Kuperd</a:t>
            </a:r>
            <a:r>
              <a:rPr lang="ru-RU" sz="1100" dirty="0" smtClean="0"/>
              <a:t> </a:t>
            </a:r>
            <a:r>
              <a:rPr lang="ru-RU" sz="1100" dirty="0" err="1" smtClean="0"/>
              <a:t>and</a:t>
            </a:r>
            <a:r>
              <a:rPr lang="ru-RU" sz="1100" dirty="0" smtClean="0"/>
              <a:t> Anton A. </a:t>
            </a:r>
            <a:r>
              <a:rPr lang="ru-RU" sz="1100" dirty="0" err="1" smtClean="0"/>
              <a:t>Duchkova</a:t>
            </a:r>
            <a:r>
              <a:rPr lang="ru-RU" sz="1100" dirty="0" smtClean="0"/>
              <a:t>, JOURNAL OF SYNCHROTRON RADIATION, ISSN: 1600-5775, </a:t>
            </a:r>
            <a:r>
              <a:rPr lang="ru-RU" sz="1100" dirty="0" err="1" smtClean="0"/>
              <a:t>Volume</a:t>
            </a:r>
            <a:r>
              <a:rPr lang="ru-RU" sz="1100" dirty="0" smtClean="0"/>
              <a:t> 29| </a:t>
            </a:r>
            <a:r>
              <a:rPr lang="ru-RU" sz="1100" dirty="0" err="1" smtClean="0"/>
              <a:t>Part</a:t>
            </a:r>
            <a:r>
              <a:rPr lang="ru-RU" sz="1100" dirty="0" smtClean="0"/>
              <a:t> 2| </a:t>
            </a:r>
            <a:r>
              <a:rPr lang="ru-RU" sz="1100" dirty="0" err="1" smtClean="0"/>
              <a:t>March</a:t>
            </a:r>
            <a:r>
              <a:rPr lang="ru-RU" sz="1100" dirty="0" smtClean="0"/>
              <a:t> 2022| </a:t>
            </a:r>
            <a:r>
              <a:rPr lang="ru-RU" sz="1100" dirty="0" err="1" smtClean="0"/>
              <a:t>Pages</a:t>
            </a:r>
            <a:r>
              <a:rPr lang="ru-RU" sz="1100" dirty="0" smtClean="0"/>
              <a:t> 515-521, https://doi.org/10.1107/S1600577521013308</a:t>
            </a:r>
          </a:p>
        </p:txBody>
      </p:sp>
      <p:pic>
        <p:nvPicPr>
          <p:cNvPr id="10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87" y="6236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3"/>
          <p:cNvSpPr txBox="1">
            <a:spLocks/>
          </p:cNvSpPr>
          <p:nvPr/>
        </p:nvSpPr>
        <p:spPr bwMode="auto">
          <a:xfrm>
            <a:off x="1019909" y="45453"/>
            <a:ext cx="10836464" cy="540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0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0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32443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240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Тема Office</vt:lpstr>
      <vt:lpstr>Методика комплексного исследования газогидратных систем</vt:lpstr>
    </vt:vector>
  </TitlesOfParts>
  <Company>BINP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комплексного исследования газогидратных систем</dc:title>
  <dc:creator>BINP User</dc:creator>
  <cp:lastModifiedBy>Aleksey V. Reznichenko</cp:lastModifiedBy>
  <cp:revision>9</cp:revision>
  <cp:lastPrinted>2022-11-25T05:00:18Z</cp:lastPrinted>
  <dcterms:created xsi:type="dcterms:W3CDTF">2022-11-25T04:24:32Z</dcterms:created>
  <dcterms:modified xsi:type="dcterms:W3CDTF">2022-12-08T08:22:52Z</dcterms:modified>
</cp:coreProperties>
</file>