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82" d="100"/>
          <a:sy n="82" d="100"/>
        </p:scale>
        <p:origin x="1308" y="9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06.12.2022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. И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lang="ru-RU" sz="2400" dirty="0">
              <a:solidFill>
                <a:srgbClr val="5B9BD5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54285" y="1884129"/>
            <a:ext cx="7359893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Авторы</a:t>
            </a:r>
            <a:r>
              <a:rPr lang="ru-RU" sz="1400" b="1" i="1" dirty="0" smtClean="0">
                <a:solidFill>
                  <a:srgbClr val="163470"/>
                </a:solidFill>
                <a:ea typeface="Verdana" pitchFamily="34" charset="0"/>
              </a:rPr>
              <a:t>: </a:t>
            </a:r>
            <a:r>
              <a:rPr lang="ru-RU" sz="1400" i="1" dirty="0">
                <a:solidFill>
                  <a:srgbClr val="163470"/>
                </a:solidFill>
              </a:rPr>
              <a:t>В. В. Герасимов (ИЯФ СО РАН), А. К. Никитин (НТЦУП РАН, г. Москва)</a:t>
            </a:r>
            <a:endParaRPr kumimoji="0" lang="ru-RU" sz="1400" i="1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0040" y="5609140"/>
            <a:ext cx="11442818" cy="1223410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>
              <a:buNone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endParaRPr lang="ru-RU" sz="1050" b="1" i="0" dirty="0">
              <a:solidFill>
                <a:srgbClr val="163470"/>
              </a:solidFill>
              <a:latin typeface="Calibri"/>
            </a:endParaRPr>
          </a:p>
          <a:p>
            <a:pPr lvl="0"/>
            <a:r>
              <a:rPr lang="en-US" sz="1050" dirty="0" smtClean="0"/>
              <a:t>V</a:t>
            </a:r>
            <a:r>
              <a:rPr lang="en-US" sz="1050" dirty="0"/>
              <a:t>. Gerasimov, A. </a:t>
            </a:r>
            <a:r>
              <a:rPr lang="en-US" sz="1050" dirty="0" err="1"/>
              <a:t>Nikitin</a:t>
            </a:r>
            <a:r>
              <a:rPr lang="en-US" sz="1050" dirty="0"/>
              <a:t>, A. </a:t>
            </a:r>
            <a:r>
              <a:rPr lang="en-US" sz="1050" dirty="0" err="1"/>
              <a:t>Lemzyakov</a:t>
            </a:r>
            <a:r>
              <a:rPr lang="en-US" sz="1050" dirty="0"/>
              <a:t>, Planar Michelson interferometer based on Terahertz surface </a:t>
            </a:r>
            <a:r>
              <a:rPr lang="en-US" sz="1050" dirty="0" err="1"/>
              <a:t>plasmons</a:t>
            </a:r>
            <a:r>
              <a:rPr lang="en-US" sz="1050" dirty="0"/>
              <a:t>, Instruments and Experimental Techniques (in publication).</a:t>
            </a:r>
            <a:endParaRPr lang="ru-RU" sz="1050" dirty="0"/>
          </a:p>
          <a:p>
            <a:pPr lvl="0"/>
            <a:r>
              <a:rPr lang="en-US" sz="1050" dirty="0"/>
              <a:t>V. Gerasimov, A. </a:t>
            </a:r>
            <a:r>
              <a:rPr lang="en-US" sz="1050" dirty="0" err="1"/>
              <a:t>Nikitin</a:t>
            </a:r>
            <a:r>
              <a:rPr lang="en-US" sz="1050" dirty="0"/>
              <a:t>, A. </a:t>
            </a:r>
            <a:r>
              <a:rPr lang="en-US" sz="1050" dirty="0" err="1"/>
              <a:t>Lemzyakov</a:t>
            </a:r>
            <a:r>
              <a:rPr lang="en-US" sz="1050" dirty="0"/>
              <a:t>, Obtaining the dielectric permittivity of a conducting surface in the terahertz range via the characteristics of surface </a:t>
            </a:r>
            <a:r>
              <a:rPr lang="en-US" sz="1050" dirty="0" err="1"/>
              <a:t>plasmon</a:t>
            </a:r>
            <a:r>
              <a:rPr lang="en-US" sz="1050" dirty="0"/>
              <a:t> </a:t>
            </a:r>
            <a:r>
              <a:rPr lang="en-US" sz="1050" dirty="0" err="1"/>
              <a:t>polaritons</a:t>
            </a:r>
            <a:r>
              <a:rPr lang="en-US" sz="1050" dirty="0"/>
              <a:t>, </a:t>
            </a:r>
            <a:r>
              <a:rPr lang="en-US" sz="1050" dirty="0" err="1"/>
              <a:t>Poverhnost</a:t>
            </a:r>
            <a:r>
              <a:rPr lang="en-US" sz="1050" dirty="0"/>
              <a:t> (in publication)</a:t>
            </a:r>
            <a:endParaRPr lang="ru-RU" sz="1050" dirty="0"/>
          </a:p>
          <a:p>
            <a:pPr lvl="0"/>
            <a:r>
              <a:rPr lang="en-US" sz="1050" dirty="0"/>
              <a:t>V. Gerasimov, A. </a:t>
            </a:r>
            <a:r>
              <a:rPr lang="en-US" sz="1050" dirty="0" err="1"/>
              <a:t>Nikitin</a:t>
            </a:r>
            <a:r>
              <a:rPr lang="en-US" sz="1050" dirty="0"/>
              <a:t>, O. </a:t>
            </a:r>
            <a:r>
              <a:rPr lang="en-US" sz="1050" dirty="0" err="1"/>
              <a:t>Khitrov</a:t>
            </a:r>
            <a:r>
              <a:rPr lang="en-US" sz="1050" dirty="0"/>
              <a:t>, and A. </a:t>
            </a:r>
            <a:r>
              <a:rPr lang="en-US" sz="1050" dirty="0" err="1"/>
              <a:t>Lemzyakov</a:t>
            </a:r>
            <a:r>
              <a:rPr lang="en-US" sz="1050" dirty="0"/>
              <a:t>, Experimental Demonstration of Surface Plasmon Michelson Interferometer at the Novosibirsk Terahertz Free-Electron Laser, 46-th Intern. Conf. on Infrared, Millimeter, and Terahertz waves (IRMMW-THz), Chengdu, China, August 29 – September 3, pp. 1-2, (2021).</a:t>
            </a:r>
            <a:endParaRPr lang="ru-RU" sz="1050" dirty="0"/>
          </a:p>
          <a:p>
            <a:pPr lvl="0"/>
            <a:r>
              <a:rPr lang="ru-RU" sz="1050" dirty="0"/>
              <a:t>Никитин А.К., Хитров О.В. Интерферометр Майкельсона для определения показателя преломления поверхностных плазмон-</a:t>
            </a:r>
            <a:r>
              <a:rPr lang="ru-RU" sz="1050" dirty="0" err="1"/>
              <a:t>поляритонов</a:t>
            </a:r>
            <a:r>
              <a:rPr lang="ru-RU" sz="1050" dirty="0"/>
              <a:t> </a:t>
            </a:r>
            <a:r>
              <a:rPr lang="ru-RU" sz="1050" dirty="0" err="1"/>
              <a:t>терагерцового</a:t>
            </a:r>
            <a:r>
              <a:rPr lang="ru-RU" sz="1050" dirty="0"/>
              <a:t> диапазона //</a:t>
            </a:r>
            <a:r>
              <a:rPr lang="en-US" sz="1050" dirty="0"/>
              <a:t> </a:t>
            </a:r>
            <a:r>
              <a:rPr lang="ru-RU" sz="1050" dirty="0"/>
              <a:t>Патент РФ на изобретение</a:t>
            </a:r>
            <a:r>
              <a:rPr lang="en-US" sz="1050" dirty="0"/>
              <a:t> RU</a:t>
            </a:r>
            <a:r>
              <a:rPr lang="ru-RU" sz="1050" dirty="0"/>
              <a:t> 2709600, </a:t>
            </a:r>
            <a:r>
              <a:rPr lang="ru-RU" sz="1050" dirty="0" err="1"/>
              <a:t>Бюл</a:t>
            </a:r>
            <a:r>
              <a:rPr lang="ru-RU" sz="1050" dirty="0"/>
              <a:t>. №35 от 18.12.2019 г</a:t>
            </a:r>
            <a:r>
              <a:rPr lang="ru-RU" sz="1050" dirty="0" smtClean="0"/>
              <a:t>.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45087" y="2327411"/>
            <a:ext cx="6578607" cy="328172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dirty="0">
                <a:solidFill>
                  <a:srgbClr val="163470"/>
                </a:solidFill>
              </a:rPr>
              <a:t>В настоящее время активно разрабатываются устройства передачи и обработки сигналов </a:t>
            </a:r>
            <a:r>
              <a:rPr lang="ru-RU" dirty="0" err="1">
                <a:solidFill>
                  <a:srgbClr val="163470"/>
                </a:solidFill>
              </a:rPr>
              <a:t>терагерцевого</a:t>
            </a:r>
            <a:r>
              <a:rPr lang="ru-RU" dirty="0">
                <a:solidFill>
                  <a:srgbClr val="163470"/>
                </a:solidFill>
              </a:rPr>
              <a:t> (ТГц) диапазона, в том числе систем беспроводной связи. Переход от СВЧ в область ТГц частот позволит значительно увеличить объем передачи и скорость обработки данных. Основными компонентами данных устройств являются планарные интегральные </a:t>
            </a:r>
            <a:r>
              <a:rPr lang="ru-RU" dirty="0" err="1">
                <a:solidFill>
                  <a:srgbClr val="163470"/>
                </a:solidFill>
              </a:rPr>
              <a:t>плазмонные</a:t>
            </a:r>
            <a:r>
              <a:rPr lang="ru-RU" dirty="0">
                <a:solidFill>
                  <a:srgbClr val="163470"/>
                </a:solidFill>
              </a:rPr>
              <a:t> схемы, в которых сигналы передаются в виде поверхностных электромагнитных волн. При проектировании </a:t>
            </a:r>
            <a:r>
              <a:rPr lang="ru-RU" dirty="0" err="1">
                <a:solidFill>
                  <a:srgbClr val="163470"/>
                </a:solidFill>
              </a:rPr>
              <a:t>плазмонных</a:t>
            </a:r>
            <a:r>
              <a:rPr lang="ru-RU" dirty="0">
                <a:solidFill>
                  <a:srgbClr val="163470"/>
                </a:solidFill>
              </a:rPr>
              <a:t> схем необходимо знать оптические константы металл-диэлектрических и полупроводниковых поверхностей, на которых создаются схемы. В мире до сих пор отсутствовали объективные и достаточно точные методы измерения данных констант в ТГц диапазоне. Недавно разработанный и апробированный на ТГц излучении Новосибирского лазера на свободных электронах </a:t>
            </a:r>
            <a:r>
              <a:rPr lang="ru-RU" dirty="0" err="1">
                <a:solidFill>
                  <a:srgbClr val="163470"/>
                </a:solidFill>
              </a:rPr>
              <a:t>плазмонный</a:t>
            </a:r>
            <a:r>
              <a:rPr lang="ru-RU" dirty="0">
                <a:solidFill>
                  <a:srgbClr val="163470"/>
                </a:solidFill>
              </a:rPr>
              <a:t> интерферометр продемонстрировал возможность измерения оптический констант поверхностного слоя металлов и тонких пленок. </a:t>
            </a:r>
            <a:r>
              <a:rPr lang="ru-RU" dirty="0" err="1">
                <a:solidFill>
                  <a:srgbClr val="163470"/>
                </a:solidFill>
              </a:rPr>
              <a:t>Плазмонный</a:t>
            </a:r>
            <a:r>
              <a:rPr lang="ru-RU" dirty="0">
                <a:solidFill>
                  <a:srgbClr val="163470"/>
                </a:solidFill>
              </a:rPr>
              <a:t> интерферометр может работать с любым источником ТГц излучения, обладающего стабильной генерацией и достаточной мощностью. Он может применяться и для спектроскопии тонких пленок и сенсорных задач в биологии и медицине. После модернизации, данное устройство может стать рутинным прибором для диагностики поверхностей и других задач.</a:t>
            </a:r>
            <a:endParaRPr lang="ru-RU" sz="1600" dirty="0">
              <a:solidFill>
                <a:srgbClr val="163470"/>
              </a:solidFill>
              <a:latin typeface="Calibri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293198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63470"/>
                </a:solidFill>
              </a:rPr>
              <a:t>Разработан и запущен </a:t>
            </a:r>
            <a:r>
              <a:rPr lang="ru-RU" sz="1800" b="1" dirty="0" err="1">
                <a:solidFill>
                  <a:srgbClr val="163470"/>
                </a:solidFill>
              </a:rPr>
              <a:t>терагецовый</a:t>
            </a:r>
            <a:r>
              <a:rPr lang="ru-RU" sz="1800" b="1" dirty="0">
                <a:solidFill>
                  <a:srgbClr val="163470"/>
                </a:solidFill>
              </a:rPr>
              <a:t> </a:t>
            </a:r>
            <a:r>
              <a:rPr lang="ru-RU" sz="1800" b="1" dirty="0" err="1">
                <a:solidFill>
                  <a:srgbClr val="163470"/>
                </a:solidFill>
              </a:rPr>
              <a:t>плазмонный</a:t>
            </a:r>
            <a:r>
              <a:rPr lang="ru-RU" sz="1800" b="1" dirty="0">
                <a:solidFill>
                  <a:srgbClr val="163470"/>
                </a:solidFill>
              </a:rPr>
              <a:t> интерферометр для измерения оптических констант поверхностного слоя металл-диэлектрических поверхностей и тонких пленок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83" y="246987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348543"/>
              </p:ext>
            </p:extLst>
          </p:nvPr>
        </p:nvGraphicFramePr>
        <p:xfrm>
          <a:off x="748348" y="2302592"/>
          <a:ext cx="4023728" cy="25124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1649">
                  <a:extLst>
                    <a:ext uri="{9D8B030D-6E8A-4147-A177-3AD203B41FA5}">
                      <a16:colId xmlns:a16="http://schemas.microsoft.com/office/drawing/2014/main" xmlns="" val="1578486459"/>
                    </a:ext>
                  </a:extLst>
                </a:gridCol>
                <a:gridCol w="2012079">
                  <a:extLst>
                    <a:ext uri="{9D8B030D-6E8A-4147-A177-3AD203B41FA5}">
                      <a16:colId xmlns:a16="http://schemas.microsoft.com/office/drawing/2014/main" xmlns="" val="1661059489"/>
                    </a:ext>
                  </a:extLst>
                </a:gridCol>
              </a:tblGrid>
              <a:tr h="1696720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16347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419107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163470"/>
                          </a:solidFill>
                          <a:effectLst/>
                        </a:rPr>
                        <a:t>(а)</a:t>
                      </a:r>
                      <a:endParaRPr lang="ru-RU" sz="1100" dirty="0">
                        <a:solidFill>
                          <a:srgbClr val="16347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163470"/>
                          </a:solidFill>
                          <a:effectLst/>
                        </a:rPr>
                        <a:t>(б)</a:t>
                      </a:r>
                      <a:endParaRPr lang="ru-RU" sz="1100">
                        <a:solidFill>
                          <a:srgbClr val="16347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16916049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indent="-51879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Рис. 1.Реальная (а) и мнимая (б) части диэлектрической проницаемости поверхности золота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с покрытиями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из 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  <a:effectLst/>
                        </a:rPr>
                        <a:t>ZnS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 разной толщины 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64378193"/>
                  </a:ext>
                </a:extLst>
              </a:tr>
            </a:tbl>
          </a:graphicData>
        </a:graphic>
      </p:graphicFrame>
      <p:pic>
        <p:nvPicPr>
          <p:cNvPr id="1026" name="Рисунок 2" descr="Re(Eps)_me_Kotelnikov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348" y="2302878"/>
            <a:ext cx="2000250" cy="161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Рисунок 1" descr="Im(Eps)_me_Kotelnikov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348" y="2302878"/>
            <a:ext cx="2115885" cy="176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Рисунок 15" descr="Im(Eps)_me_Kotelnikov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2696" y="2351550"/>
            <a:ext cx="2115885" cy="17409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799571" y="4885386"/>
            <a:ext cx="3972506" cy="5203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300" i="1" dirty="0">
                <a:solidFill>
                  <a:srgbClr val="163470"/>
                </a:solidFill>
                <a:latin typeface="+mj-lt"/>
              </a:rPr>
              <a:t>Направление ПФНИ</a:t>
            </a:r>
            <a:r>
              <a:rPr lang="ru-RU" sz="1300" dirty="0">
                <a:solidFill>
                  <a:srgbClr val="163470"/>
                </a:solidFill>
                <a:latin typeface="+mj-lt"/>
              </a:rPr>
              <a:t>: 1.3.5.7. «Развитие методов </a:t>
            </a:r>
            <a:r>
              <a:rPr lang="ru-RU" sz="1300" dirty="0" err="1">
                <a:solidFill>
                  <a:srgbClr val="163470"/>
                </a:solidFill>
                <a:latin typeface="+mj-lt"/>
              </a:rPr>
              <a:t>фотоники</a:t>
            </a:r>
            <a:r>
              <a:rPr lang="ru-RU" sz="1300" dirty="0">
                <a:solidFill>
                  <a:srgbClr val="163470"/>
                </a:solidFill>
                <a:latin typeface="+mj-lt"/>
              </a:rPr>
              <a:t> для применения в технике и медицине»</a:t>
            </a: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7942</TotalTime>
  <Words>380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Times New Roman</vt:lpstr>
      <vt:lpstr>Verdana</vt:lpstr>
      <vt:lpstr>Wingdings</vt:lpstr>
      <vt:lpstr>1_Тема Office</vt:lpstr>
      <vt:lpstr>Разработан и запущен терагецовый плазмонный интерферометр для измерения оптических констант поверхностного слоя металл-диэлектрических поверхностей и тонких пленок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643</cp:revision>
  <cp:lastPrinted>2020-01-14T01:52:00Z</cp:lastPrinted>
  <dcterms:created xsi:type="dcterms:W3CDTF">2019-05-20T10:35:54Z</dcterms:created>
  <dcterms:modified xsi:type="dcterms:W3CDTF">2022-12-06T14:19:16Z</dcterms:modified>
</cp:coreProperties>
</file>