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7" d="100"/>
          <a:sy n="117" d="100"/>
        </p:scale>
        <p:origin x="126" y="48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tif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13373" y="22150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86500" y="1296788"/>
            <a:ext cx="5413365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dirty="0" smtClean="0">
                <a:solidFill>
                  <a:srgbClr val="163470"/>
                </a:solidFill>
              </a:rPr>
              <a:t>Сергей </a:t>
            </a:r>
            <a:r>
              <a:rPr lang="ru-RU" sz="1400" b="1" dirty="0" err="1" smtClean="0">
                <a:solidFill>
                  <a:srgbClr val="163470"/>
                </a:solidFill>
              </a:rPr>
              <a:t>Пелтек</a:t>
            </a:r>
            <a:r>
              <a:rPr lang="ru-RU" sz="1400" b="1" dirty="0" smtClean="0">
                <a:solidFill>
                  <a:srgbClr val="163470"/>
                </a:solidFill>
              </a:rPr>
              <a:t>, Ирина Мещерякова, Елена Киселева, Дмитрий Ощепков, Алексей Розанов, Данил Сердюков, Евгений Демидов, Геннадий Васильев, Николай Винокуров, Алла Брянская, Светлана Банникова, Василий Попик и Татьяна </a:t>
            </a:r>
            <a:r>
              <a:rPr lang="ru-RU" sz="1400" b="1" dirty="0" err="1" smtClean="0">
                <a:solidFill>
                  <a:srgbClr val="163470"/>
                </a:solidFill>
              </a:rPr>
              <a:t>Горячковская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622" y="6304573"/>
            <a:ext cx="11442818" cy="41549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 </a:t>
            </a:r>
            <a:r>
              <a:rPr lang="en-US" sz="1050" b="1" i="0" dirty="0">
                <a:solidFill>
                  <a:srgbClr val="163470"/>
                </a:solidFill>
              </a:rPr>
              <a:t>E. coli aggregation and impaired cell division after terahertz </a:t>
            </a:r>
            <a:r>
              <a:rPr lang="en-US" sz="1050" b="1" i="0" dirty="0" smtClean="0">
                <a:solidFill>
                  <a:srgbClr val="163470"/>
                </a:solidFill>
              </a:rPr>
              <a:t>irradiation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en-US" sz="1050" b="1" i="0" dirty="0" smtClean="0">
                <a:solidFill>
                  <a:srgbClr val="163470"/>
                </a:solidFill>
              </a:rPr>
              <a:t>Sergey </a:t>
            </a:r>
            <a:r>
              <a:rPr lang="en-US" sz="1050" b="1" i="0" dirty="0" err="1">
                <a:solidFill>
                  <a:srgbClr val="163470"/>
                </a:solidFill>
              </a:rPr>
              <a:t>Peltek</a:t>
            </a:r>
            <a:r>
              <a:rPr lang="en-US" sz="1050" b="1" i="0" dirty="0">
                <a:solidFill>
                  <a:srgbClr val="163470"/>
                </a:solidFill>
              </a:rPr>
              <a:t>,  Irina </a:t>
            </a:r>
            <a:r>
              <a:rPr lang="en-US" sz="1050" b="1" i="0" dirty="0" err="1">
                <a:solidFill>
                  <a:srgbClr val="163470"/>
                </a:solidFill>
              </a:rPr>
              <a:t>Meshcheryakova</a:t>
            </a:r>
            <a:r>
              <a:rPr lang="en-US" sz="1050" b="1" i="0" dirty="0">
                <a:solidFill>
                  <a:srgbClr val="163470"/>
                </a:solidFill>
              </a:rPr>
              <a:t>, Elena </a:t>
            </a:r>
            <a:r>
              <a:rPr lang="en-US" sz="1050" b="1" i="0" dirty="0" err="1">
                <a:solidFill>
                  <a:srgbClr val="163470"/>
                </a:solidFill>
              </a:rPr>
              <a:t>Kiseleva</a:t>
            </a:r>
            <a:r>
              <a:rPr lang="en-US" sz="1050" b="1" i="0" dirty="0">
                <a:solidFill>
                  <a:srgbClr val="163470"/>
                </a:solidFill>
              </a:rPr>
              <a:t>, Dmitry </a:t>
            </a:r>
            <a:r>
              <a:rPr lang="en-US" sz="1050" b="1" i="0" dirty="0" err="1">
                <a:solidFill>
                  <a:srgbClr val="163470"/>
                </a:solidFill>
              </a:rPr>
              <a:t>Oshchepkov</a:t>
            </a:r>
            <a:r>
              <a:rPr lang="en-US" sz="1050" b="1" i="0" dirty="0">
                <a:solidFill>
                  <a:srgbClr val="163470"/>
                </a:solidFill>
              </a:rPr>
              <a:t>, Alexei </a:t>
            </a:r>
            <a:r>
              <a:rPr lang="en-US" sz="1050" b="1" i="0" dirty="0" err="1">
                <a:solidFill>
                  <a:srgbClr val="163470"/>
                </a:solidFill>
              </a:rPr>
              <a:t>Rozanov</a:t>
            </a:r>
            <a:r>
              <a:rPr lang="en-US" sz="1050" b="1" i="0" dirty="0">
                <a:solidFill>
                  <a:srgbClr val="163470"/>
                </a:solidFill>
              </a:rPr>
              <a:t>,  </a:t>
            </a:r>
            <a:r>
              <a:rPr lang="en-US" sz="1050" b="1" i="0" dirty="0" err="1">
                <a:solidFill>
                  <a:srgbClr val="163470"/>
                </a:solidFill>
              </a:rPr>
              <a:t>Danil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i="0" dirty="0" err="1">
                <a:solidFill>
                  <a:srgbClr val="163470"/>
                </a:solidFill>
              </a:rPr>
              <a:t>Serdyukov</a:t>
            </a:r>
            <a:r>
              <a:rPr lang="en-US" sz="1050" b="1" i="0" dirty="0">
                <a:solidFill>
                  <a:srgbClr val="163470"/>
                </a:solidFill>
              </a:rPr>
              <a:t>, Evgeniy </a:t>
            </a:r>
            <a:r>
              <a:rPr lang="en-US" sz="1050" b="1" i="0" dirty="0" err="1">
                <a:solidFill>
                  <a:srgbClr val="163470"/>
                </a:solidFill>
              </a:rPr>
              <a:t>Demidov</a:t>
            </a:r>
            <a:r>
              <a:rPr lang="en-US" sz="1050" b="1" i="0" dirty="0">
                <a:solidFill>
                  <a:srgbClr val="163470"/>
                </a:solidFill>
              </a:rPr>
              <a:t>, Gennady </a:t>
            </a:r>
            <a:r>
              <a:rPr lang="en-US" sz="1050" b="1" i="0" dirty="0" err="1">
                <a:solidFill>
                  <a:srgbClr val="163470"/>
                </a:solidFill>
              </a:rPr>
              <a:t>Vasiliev</a:t>
            </a:r>
            <a:r>
              <a:rPr lang="en-US" sz="1050" b="1" i="0" dirty="0">
                <a:solidFill>
                  <a:srgbClr val="163470"/>
                </a:solidFill>
              </a:rPr>
              <a:t>, Nikolay Vinokurov, Alla </a:t>
            </a:r>
            <a:r>
              <a:rPr lang="en-US" sz="1050" b="1" i="0" dirty="0" err="1">
                <a:solidFill>
                  <a:srgbClr val="163470"/>
                </a:solidFill>
              </a:rPr>
              <a:t>Bryanskaya</a:t>
            </a:r>
            <a:r>
              <a:rPr lang="en-US" sz="1050" b="1" i="0" dirty="0">
                <a:solidFill>
                  <a:srgbClr val="163470"/>
                </a:solidFill>
              </a:rPr>
              <a:t>, Svetlana </a:t>
            </a:r>
            <a:r>
              <a:rPr lang="en-US" sz="1050" b="1" i="0" dirty="0" err="1">
                <a:solidFill>
                  <a:srgbClr val="163470"/>
                </a:solidFill>
              </a:rPr>
              <a:t>Bannikova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Vasiliy</a:t>
            </a:r>
            <a:r>
              <a:rPr lang="en-US" sz="1050" b="1" i="0" dirty="0">
                <a:solidFill>
                  <a:srgbClr val="163470"/>
                </a:solidFill>
              </a:rPr>
              <a:t> Popik &amp;  Tatyana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Goryachkovskaya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en-US" sz="1050" b="1" i="0" dirty="0" smtClean="0">
                <a:solidFill>
                  <a:srgbClr val="163470"/>
                </a:solidFill>
              </a:rPr>
              <a:t>Scientific </a:t>
            </a:r>
            <a:r>
              <a:rPr lang="en-US" sz="1050" b="1" i="0" dirty="0">
                <a:solidFill>
                  <a:srgbClr val="163470"/>
                </a:solidFill>
              </a:rPr>
              <a:t>Reports volume 11, Article number: 20464 (2021)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6500" y="2099588"/>
            <a:ext cx="5537194" cy="401571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smtClean="0">
                <a:solidFill>
                  <a:srgbClr val="163470"/>
                </a:solidFill>
                <a:latin typeface="Calibri"/>
              </a:rPr>
              <a:t>	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совместном исследовании  сотрудников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ИЦиГ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 ИЯФ СО РАН  с применением современных 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омиксных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технологий и методов электронной микроскопии показаны морфологические изменения, образование биопленок и нарушение цикла размножения клеток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E.coli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после облучения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терагерцовым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излучением Новосибирского ЛСЭ. Эксперименты важны для оценки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биоопасности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терагерцового излучения.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	Проведен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транскриптомный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анализ дифференциально-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экспрессирующихся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генов в клетках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E.coli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под действием нетермического терагерцового излучения. Выявлены функциональные связи между активностью ряда транскрипционных факторов, контролирующих  синтез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флагеллы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пилина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адгезивных белков 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колановой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кислоты, влияющих на агрегацию клеток и структуру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пилей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1590" y="101948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Изучение цикла размножения клеток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E.coli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под действием терагерцового излучения.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1567" y="5414799"/>
            <a:ext cx="2692636" cy="92332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just">
              <a:defRPr/>
            </a:pPr>
            <a:r>
              <a:rPr lang="ru-RU" sz="900" dirty="0">
                <a:solidFill>
                  <a:srgbClr val="163470"/>
                </a:solidFill>
              </a:rPr>
              <a:t>Функциональные взаимодействия генов </a:t>
            </a:r>
            <a:r>
              <a:rPr lang="en-US" sz="900" dirty="0">
                <a:solidFill>
                  <a:srgbClr val="163470"/>
                </a:solidFill>
              </a:rPr>
              <a:t>E. coli, </a:t>
            </a:r>
            <a:r>
              <a:rPr lang="ru-RU" sz="900" dirty="0">
                <a:solidFill>
                  <a:srgbClr val="163470"/>
                </a:solidFill>
              </a:rPr>
              <a:t>повышающих экспрессию после воздействия ТГИ, ответственных за процессы агрегации и адгезии клеток. Красным обозначены гены </a:t>
            </a:r>
            <a:r>
              <a:rPr lang="en-US" sz="900" dirty="0">
                <a:solidFill>
                  <a:srgbClr val="163470"/>
                </a:solidFill>
              </a:rPr>
              <a:t>biological adhesion (GO:0022610), </a:t>
            </a:r>
            <a:r>
              <a:rPr lang="ru-RU" sz="900" dirty="0">
                <a:solidFill>
                  <a:srgbClr val="163470"/>
                </a:solidFill>
              </a:rPr>
              <a:t>синим –</a:t>
            </a:r>
            <a:r>
              <a:rPr lang="en-US" sz="900" dirty="0">
                <a:solidFill>
                  <a:srgbClr val="163470"/>
                </a:solidFill>
              </a:rPr>
              <a:t>cellular polysaccharide biosynthetic process (GO:0033692).</a:t>
            </a:r>
            <a:endParaRPr lang="en-US" sz="900" dirty="0" smtClean="0">
              <a:solidFill>
                <a:srgbClr val="163470"/>
              </a:solidFill>
            </a:endParaRPr>
          </a:p>
        </p:txBody>
      </p:sp>
      <p:pic>
        <p:nvPicPr>
          <p:cNvPr id="24" name="Picture 1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05" y="1361119"/>
            <a:ext cx="2028760" cy="1955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17680" y="3227780"/>
            <a:ext cx="2737517" cy="86177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000" dirty="0">
                <a:solidFill>
                  <a:srgbClr val="163470"/>
                </a:solidFill>
              </a:rPr>
              <a:t>Красными точками отмечены гены, уровень экспрессии которых достоверно отличается между облученными и необлученными ТГИ образцами</a:t>
            </a:r>
          </a:p>
          <a:p>
            <a:pPr lvl="0" algn="ctr">
              <a:defRPr/>
            </a:pPr>
            <a:endParaRPr kumimoji="0" lang="ru-RU" sz="100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xmlns:lc="http://schemas.openxmlformats.org/drawingml/2006/lockedCanvas" id="{2E76DC09-BB2E-9E43-A5AF-40E4112DDFF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83" y="3904199"/>
            <a:ext cx="2129518" cy="15669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17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54203" y="1347545"/>
            <a:ext cx="2896488" cy="31917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3297219" y="4655320"/>
            <a:ext cx="2803697" cy="132343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just">
              <a:defRPr/>
            </a:pPr>
            <a:r>
              <a:rPr lang="ru-RU" sz="1000" dirty="0">
                <a:solidFill>
                  <a:srgbClr val="163470"/>
                </a:solidFill>
              </a:rPr>
              <a:t>Морфологические особенности клеток E. </a:t>
            </a:r>
            <a:r>
              <a:rPr lang="ru-RU" sz="1000" dirty="0" err="1">
                <a:solidFill>
                  <a:srgbClr val="163470"/>
                </a:solidFill>
              </a:rPr>
              <a:t>Coli</a:t>
            </a:r>
            <a:r>
              <a:rPr lang="ru-RU" sz="1000" dirty="0">
                <a:solidFill>
                  <a:srgbClr val="163470"/>
                </a:solidFill>
              </a:rPr>
              <a:t> </a:t>
            </a:r>
          </a:p>
          <a:p>
            <a:pPr lvl="0" algn="just">
              <a:defRPr/>
            </a:pPr>
            <a:r>
              <a:rPr lang="ru-RU" sz="1000" dirty="0">
                <a:solidFill>
                  <a:srgbClr val="163470"/>
                </a:solidFill>
              </a:rPr>
              <a:t>после воздействия </a:t>
            </a:r>
            <a:r>
              <a:rPr lang="ru-RU" sz="1000" dirty="0" smtClean="0">
                <a:solidFill>
                  <a:srgbClr val="163470"/>
                </a:solidFill>
              </a:rPr>
              <a:t>ТГИ. </a:t>
            </a: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</a:rPr>
              <a:t>Особенности </a:t>
            </a: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слипания </a:t>
            </a:r>
            <a:r>
              <a:rPr lang="ru-RU" sz="1000" dirty="0" err="1">
                <a:solidFill>
                  <a:schemeClr val="tx2">
                    <a:lumMod val="75000"/>
                  </a:schemeClr>
                </a:solidFill>
              </a:rPr>
              <a:t>пилей</a:t>
            </a: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 1-го  типа у </a:t>
            </a:r>
            <a:r>
              <a:rPr lang="ru-RU" sz="1000" dirty="0" err="1">
                <a:solidFill>
                  <a:schemeClr val="tx2">
                    <a:lumMod val="75000"/>
                  </a:schemeClr>
                </a:solidFill>
              </a:rPr>
              <a:t>актерий</a:t>
            </a: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 E. </a:t>
            </a:r>
            <a:r>
              <a:rPr lang="ru-RU" sz="1000" dirty="0" err="1">
                <a:solidFill>
                  <a:schemeClr val="tx2">
                    <a:lumMod val="75000"/>
                  </a:schemeClr>
                </a:solidFill>
              </a:rPr>
              <a:t>coli</a:t>
            </a: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 после 15-минутного облучения  ТГц </a:t>
            </a: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</a:rPr>
              <a:t>излучением. </a:t>
            </a:r>
          </a:p>
          <a:p>
            <a:pPr lvl="0" algn="just">
              <a:defRPr/>
            </a:pP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А.  отдельно лежащие бактерии в  необлученном образце </a:t>
            </a:r>
          </a:p>
          <a:p>
            <a:pPr lvl="0" algn="just">
              <a:defRPr/>
            </a:pP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B. агрегация бактерий </a:t>
            </a:r>
            <a:r>
              <a:rPr lang="ru-RU" sz="1000" dirty="0" err="1">
                <a:solidFill>
                  <a:schemeClr val="tx2">
                    <a:lumMod val="75000"/>
                  </a:schemeClr>
                </a:solidFill>
              </a:rPr>
              <a:t>E.coli</a:t>
            </a:r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  после 15-минутной  облучением ТГц излучением. 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8133</TotalTime>
  <Words>227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Изучение цикла размножения клеток E.coli под действием терагерцового излучения.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644</cp:revision>
  <cp:lastPrinted>2020-01-14T01:52:00Z</cp:lastPrinted>
  <dcterms:created xsi:type="dcterms:W3CDTF">2019-05-20T10:35:54Z</dcterms:created>
  <dcterms:modified xsi:type="dcterms:W3CDTF">2021-12-08T11:24:18Z</dcterms:modified>
</cp:coreProperties>
</file>