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>
        <p:scale>
          <a:sx n="125" d="100"/>
          <a:sy n="125" d="100"/>
        </p:scale>
        <p:origin x="696" y="27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8429/JACoW-IPAC2021-MOPAB274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doi.org/10.18429/JACoW-IPAC2021-TUPAB00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hyperlink" Target="https://doi.org/10.18429/JACoW-RuPAC2021-TUY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01428" y="1700297"/>
            <a:ext cx="3934521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Большой коллектив сотрудников ИЯФ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СО РАН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err="1" smtClean="0"/>
              <a:t>D.Shwartz</a:t>
            </a:r>
            <a:r>
              <a:rPr lang="en-US" sz="1050" dirty="0"/>
              <a:t> </a:t>
            </a:r>
            <a:r>
              <a:rPr lang="en-US" sz="1050" dirty="0" smtClean="0"/>
              <a:t>et al., “Round </a:t>
            </a:r>
            <a:r>
              <a:rPr lang="en-US" sz="1050" dirty="0"/>
              <a:t>Colliding Beams: Successful Operation </a:t>
            </a:r>
            <a:r>
              <a:rPr lang="en-US" sz="1050" dirty="0" smtClean="0"/>
              <a:t>Experience”, Proc. IPAC-2021, p.1326, </a:t>
            </a:r>
            <a:r>
              <a:rPr lang="en-US" sz="1050" dirty="0">
                <a:hlinkClick r:id="rId2"/>
              </a:rPr>
              <a:t>https://</a:t>
            </a:r>
            <a:r>
              <a:rPr lang="en-US" sz="1050" dirty="0" smtClean="0">
                <a:hlinkClick r:id="rId2"/>
              </a:rPr>
              <a:t>doi.org/10.18429/JACoW-IPAC2021-TUPAB002</a:t>
            </a:r>
            <a:endParaRPr lang="en-US" sz="1050" dirty="0" smtClean="0"/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err="1" smtClean="0"/>
              <a:t>S.Kladov</a:t>
            </a:r>
            <a:r>
              <a:rPr lang="en-US" sz="1050" dirty="0" smtClean="0"/>
              <a:t>, </a:t>
            </a:r>
            <a:r>
              <a:rPr lang="en-US" sz="1050" dirty="0" err="1" smtClean="0"/>
              <a:t>E.Perevedentsev</a:t>
            </a:r>
            <a:r>
              <a:rPr lang="en-US" sz="1050" dirty="0" smtClean="0"/>
              <a:t>, “Two-Stream </a:t>
            </a:r>
            <a:r>
              <a:rPr lang="en-US" sz="1050" dirty="0"/>
              <a:t>Effects in Coherent Beam-Beam Oscillations in VEPP-2000 Collider Near the Linear Coupling </a:t>
            </a:r>
            <a:r>
              <a:rPr lang="en-US" sz="1050" dirty="0" smtClean="0"/>
              <a:t>Resonance”, Proc. IPAC-2021, p.866, </a:t>
            </a:r>
            <a:r>
              <a:rPr lang="en-US" sz="1050" dirty="0">
                <a:hlinkClick r:id="rId3"/>
              </a:rPr>
              <a:t>https://</a:t>
            </a:r>
            <a:r>
              <a:rPr lang="en-US" sz="1050" dirty="0" smtClean="0">
                <a:hlinkClick r:id="rId3"/>
              </a:rPr>
              <a:t>doi.org/10.18429/JACoW-IPAC2021-MOPAB274</a:t>
            </a:r>
            <a:endParaRPr lang="en-US" sz="1050" dirty="0" smtClean="0"/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err="1" smtClean="0"/>
              <a:t>M.Timoshenko</a:t>
            </a:r>
            <a:r>
              <a:rPr lang="en-US" sz="1050" dirty="0" smtClean="0"/>
              <a:t> et al., “VEPP-2000 </a:t>
            </a:r>
            <a:r>
              <a:rPr lang="en-US" sz="1050" dirty="0"/>
              <a:t>Collider Complex Operation in 2019-2021 </a:t>
            </a:r>
            <a:r>
              <a:rPr lang="en-US" sz="1050" dirty="0" smtClean="0"/>
              <a:t>Runs”, Proc RuPAC-2021, p.28, </a:t>
            </a:r>
            <a:r>
              <a:rPr lang="en-US" sz="1050" dirty="0">
                <a:hlinkClick r:id="rId4"/>
              </a:rPr>
              <a:t>https://doi.org/10.18429/JACoW-RuPAC2021-TUY01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62914" y="2099589"/>
            <a:ext cx="5560780" cy="404840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Электрон-позитронный коллайдер ВЭПП</a:t>
            </a:r>
            <a:r>
              <a:rPr lang="ru-RU" sz="1600" dirty="0" smtClean="0">
                <a:solidFill>
                  <a:srgbClr val="16347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‑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2000, с диапазоном энергий от 160 до 1000 МэВ в пучке,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приступил к набору данных с двумя детекторами СНД и КМД</a:t>
            </a:r>
            <a:r>
              <a:rPr lang="ru-RU" sz="1600" dirty="0">
                <a:solidFill>
                  <a:srgbClr val="16347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‑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 в 2010 году. После завершения в 2016 году модернизации инжектора, позволившей на порядок повысить производительность по позитронам, ВЭПП</a:t>
            </a:r>
            <a:r>
              <a:rPr lang="ru-RU" sz="1600" dirty="0">
                <a:solidFill>
                  <a:srgbClr val="16347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‑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 продолжает набор данных с постоянным наращиванием своей эффективности.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2020</a:t>
            </a:r>
            <a:r>
              <a:rPr lang="ru-RU" sz="1600" dirty="0" smtClean="0">
                <a:solidFill>
                  <a:srgbClr val="16347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‑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21 была достигнута рекордная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энергии пучков 950 МэВ пиковая светимость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L=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5</a:t>
            </a:r>
            <a:r>
              <a:rPr lang="ru-RU" sz="16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10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31</a:t>
            </a:r>
            <a:r>
              <a:rPr lang="ru-RU" sz="16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см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2</a:t>
            </a:r>
            <a:r>
              <a:rPr lang="ru-RU" sz="16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с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1</a:t>
            </a:r>
            <a:r>
              <a:rPr lang="ru-RU" sz="16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 и рекордный суточный темп набора данных, составивший 2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пб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 1</a:t>
            </a:r>
            <a:r>
              <a:rPr lang="ru-RU" sz="1600" dirty="0" smtClean="0">
                <a:solidFill>
                  <a:srgbClr val="163470"/>
                </a:solidFill>
                <a:latin typeface="Calibri"/>
                <a:sym typeface="Symbol" panose="05050102010706020507" pitchFamily="18" charset="2"/>
              </a:rPr>
              <a:t>. Это достижение – результат кропотливой работы по настройке накопительного кольца, повышению надёжности работы отдельных систем ускорительного комплекса, изучению динамики частиц и подавлению эффектов встречи, ограничивающих светимость установки.</a:t>
            </a:r>
            <a:endParaRPr kumimoji="0" lang="ru-RU" sz="1600" b="0" i="0" u="none" strike="noStrike" kern="1200" cap="none" spc="0" normalizeH="0" baseline="3000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330763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Достижение рекордной пиковой светимости и темпа набора данных на коллайдере ВЭПП-2000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7131" y="3943256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Посуточный набор данных детектором КМД-3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72" y="1753140"/>
            <a:ext cx="4906546" cy="21947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6200000">
            <a:off x="5064701" y="2360795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2020-21</a:t>
            </a:r>
            <a:endParaRPr lang="en-US" sz="12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4595383" y="2360796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2019-20</a:t>
            </a:r>
            <a:endParaRPr lang="en-US" sz="12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4178554" y="2376185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2018-19</a:t>
            </a:r>
            <a:endParaRPr lang="en-US" sz="1000" b="1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3771163" y="2379024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2017-18</a:t>
            </a:r>
            <a:endParaRPr lang="en-US" sz="1000" b="1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3411694" y="237618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2016-17</a:t>
            </a:r>
            <a:endParaRPr lang="en-US" sz="1000" b="1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1765919" y="300208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2012-13</a:t>
            </a:r>
            <a:endParaRPr lang="en-US" sz="1000" b="1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1430554" y="300208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2011-12</a:t>
            </a:r>
            <a:endParaRPr lang="en-US" sz="1000" b="1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1033619" y="300208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2010-11</a:t>
            </a:r>
            <a:endParaRPr lang="en-US" sz="1000" b="1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698254" y="300208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2009-10</a:t>
            </a:r>
            <a:endParaRPr lang="en-US" sz="1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25" y="4242133"/>
            <a:ext cx="3149600" cy="167075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125534" y="4777430"/>
            <a:ext cx="1600138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Скриншот статусной страницы регулярной работы коллайдера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0873" y="32646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Injector upgrade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7935</TotalTime>
  <Words>245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Symbol</vt:lpstr>
      <vt:lpstr>Times New Roman</vt:lpstr>
      <vt:lpstr>Verdana</vt:lpstr>
      <vt:lpstr>Wingdings</vt:lpstr>
      <vt:lpstr>1_Тема Office</vt:lpstr>
      <vt:lpstr>Достижение рекордной пиковой светимости и темпа набора данных на коллайдере ВЭПП-2000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642</cp:revision>
  <cp:lastPrinted>2020-01-14T01:52:00Z</cp:lastPrinted>
  <dcterms:created xsi:type="dcterms:W3CDTF">2019-05-20T10:35:54Z</dcterms:created>
  <dcterms:modified xsi:type="dcterms:W3CDTF">2021-12-10T11:00:40Z</dcterms:modified>
</cp:coreProperties>
</file>