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470"/>
    <a:srgbClr val="FF3300"/>
    <a:srgbClr val="F43F06"/>
    <a:srgbClr val="00CC00"/>
    <a:srgbClr val="ECE890"/>
    <a:srgbClr val="B5C9F1"/>
    <a:srgbClr val="18397A"/>
    <a:srgbClr val="1B4089"/>
    <a:srgbClr val="008A3E"/>
    <a:srgbClr val="F0FA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130" d="100"/>
          <a:sy n="130" d="100"/>
        </p:scale>
        <p:origin x="-1013" y="-82"/>
      </p:cViewPr>
      <p:guideLst>
        <p:guide orient="horz" pos="2160"/>
        <p:guide orient="horz" pos="215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03.12.2020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  <a:endParaRPr lang="ru-RU" b="1" dirty="0">
              <a:solidFill>
                <a:srgbClr val="1B408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03.12.2020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03.12.2020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03.12.2020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03.12.2020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03.12.2020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03.12.2020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03.12.2020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03.12.2020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03.12.2020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03.12.2020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/>
              <a:ea typeface="Verdana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820525" y="1623539"/>
            <a:ext cx="4893653" cy="30777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Авторы</a:t>
            </a:r>
            <a:r>
              <a:rPr kumimoji="0" lang="ru-RU" sz="1400" b="1" i="1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</a:rPr>
              <a:t>: </a:t>
            </a:r>
            <a:r>
              <a:rPr lang="ru-RU" sz="1400" b="1" i="1" dirty="0" smtClean="0">
                <a:solidFill>
                  <a:srgbClr val="1B4089"/>
                </a:solidFill>
                <a:latin typeface="Calibri"/>
                <a:ea typeface="Verdana" pitchFamily="34" charset="0"/>
              </a:rPr>
              <a:t>А</a:t>
            </a:r>
            <a:r>
              <a:rPr lang="en-US" sz="1400" b="1" i="1" dirty="0" smtClean="0">
                <a:solidFill>
                  <a:srgbClr val="1B4089"/>
                </a:solidFill>
                <a:latin typeface="Calibri"/>
                <a:ea typeface="Verdana" pitchFamily="34" charset="0"/>
              </a:rPr>
              <a:t>.</a:t>
            </a:r>
            <a:r>
              <a:rPr lang="ru-RU" sz="1400" b="1" i="1" dirty="0" smtClean="0">
                <a:solidFill>
                  <a:srgbClr val="1B4089"/>
                </a:solidFill>
                <a:latin typeface="Calibri"/>
                <a:ea typeface="Verdana" pitchFamily="34" charset="0"/>
              </a:rPr>
              <a:t>И</a:t>
            </a:r>
            <a:r>
              <a:rPr lang="en-US" sz="1400" b="1" i="1" dirty="0" smtClean="0">
                <a:solidFill>
                  <a:srgbClr val="1B4089"/>
                </a:solidFill>
                <a:latin typeface="Calibri"/>
                <a:ea typeface="Verdana" pitchFamily="34" charset="0"/>
              </a:rPr>
              <a:t>.</a:t>
            </a:r>
            <a:r>
              <a:rPr lang="ru-RU" sz="1400" b="1" i="1" dirty="0" err="1" smtClean="0">
                <a:solidFill>
                  <a:srgbClr val="1B4089"/>
                </a:solidFill>
                <a:latin typeface="Calibri"/>
                <a:ea typeface="Verdana" pitchFamily="34" charset="0"/>
              </a:rPr>
              <a:t>Мильштейн</a:t>
            </a:r>
            <a:r>
              <a:rPr lang="en-US" sz="1400" b="1" i="1" dirty="0" smtClean="0">
                <a:solidFill>
                  <a:srgbClr val="1B4089"/>
                </a:solidFill>
                <a:latin typeface="Calibri"/>
                <a:ea typeface="Verdana" pitchFamily="34" charset="0"/>
              </a:rPr>
              <a:t>, </a:t>
            </a:r>
            <a:r>
              <a:rPr lang="ru-RU" sz="1400" b="1" i="1" dirty="0" smtClean="0">
                <a:solidFill>
                  <a:srgbClr val="1B4089"/>
                </a:solidFill>
                <a:latin typeface="Calibri"/>
                <a:ea typeface="Verdana" pitchFamily="34" charset="0"/>
              </a:rPr>
              <a:t>Д</a:t>
            </a:r>
            <a:r>
              <a:rPr lang="en-US" sz="1400" b="1" i="1" dirty="0" smtClean="0">
                <a:solidFill>
                  <a:srgbClr val="1B4089"/>
                </a:solidFill>
                <a:latin typeface="Calibri"/>
                <a:ea typeface="Verdana" pitchFamily="34" charset="0"/>
              </a:rPr>
              <a:t>.</a:t>
            </a:r>
            <a:r>
              <a:rPr lang="ru-RU" sz="1400" b="1" i="1" dirty="0" smtClean="0">
                <a:solidFill>
                  <a:srgbClr val="1B4089"/>
                </a:solidFill>
                <a:latin typeface="Calibri"/>
                <a:ea typeface="Verdana" pitchFamily="34" charset="0"/>
              </a:rPr>
              <a:t>К</a:t>
            </a:r>
            <a:r>
              <a:rPr lang="en-US" sz="1400" b="1" i="1" dirty="0" smtClean="0">
                <a:solidFill>
                  <a:srgbClr val="1B4089"/>
                </a:solidFill>
                <a:latin typeface="Calibri"/>
                <a:ea typeface="Verdana" pitchFamily="34" charset="0"/>
              </a:rPr>
              <a:t>.</a:t>
            </a:r>
            <a:r>
              <a:rPr lang="ru-RU" sz="1400" b="1" i="1" dirty="0" smtClean="0">
                <a:solidFill>
                  <a:srgbClr val="1B4089"/>
                </a:solidFill>
                <a:latin typeface="Calibri"/>
                <a:ea typeface="Verdana" pitchFamily="34" charset="0"/>
              </a:rPr>
              <a:t>Топорков</a:t>
            </a:r>
            <a:r>
              <a:rPr lang="en-US" sz="1400" b="1" i="1" dirty="0" smtClean="0">
                <a:solidFill>
                  <a:srgbClr val="1B4089"/>
                </a:solidFill>
                <a:latin typeface="Calibri"/>
                <a:ea typeface="Verdana" pitchFamily="34" charset="0"/>
              </a:rPr>
              <a:t>,</a:t>
            </a:r>
            <a:r>
              <a:rPr lang="en-US" sz="1400" b="1" i="1" dirty="0">
                <a:solidFill>
                  <a:srgbClr val="1B4089"/>
                </a:solidFill>
                <a:latin typeface="Calibri"/>
                <a:ea typeface="Verdana" pitchFamily="34" charset="0"/>
              </a:rPr>
              <a:t> </a:t>
            </a:r>
            <a:r>
              <a:rPr lang="ru-RU" sz="1400" b="1" i="1" dirty="0" smtClean="0">
                <a:solidFill>
                  <a:srgbClr val="1B4089"/>
                </a:solidFill>
                <a:latin typeface="Calibri"/>
                <a:ea typeface="Verdana" pitchFamily="34" charset="0"/>
              </a:rPr>
              <a:t>Ю</a:t>
            </a:r>
            <a:r>
              <a:rPr lang="en-US" sz="1400" b="1" i="1" dirty="0" smtClean="0">
                <a:solidFill>
                  <a:srgbClr val="1B4089"/>
                </a:solidFill>
                <a:latin typeface="Calibri"/>
                <a:ea typeface="Verdana" pitchFamily="34" charset="0"/>
              </a:rPr>
              <a:t>.</a:t>
            </a:r>
            <a:r>
              <a:rPr lang="ru-RU" sz="1400" b="1" i="1" dirty="0" smtClean="0">
                <a:solidFill>
                  <a:srgbClr val="1B4089"/>
                </a:solidFill>
                <a:latin typeface="Calibri"/>
                <a:ea typeface="Verdana" pitchFamily="34" charset="0"/>
              </a:rPr>
              <a:t>В</a:t>
            </a:r>
            <a:r>
              <a:rPr lang="en-US" sz="1400" b="1" i="1" dirty="0" smtClean="0">
                <a:solidFill>
                  <a:srgbClr val="1B4089"/>
                </a:solidFill>
                <a:latin typeface="Calibri"/>
                <a:ea typeface="Verdana" pitchFamily="34" charset="0"/>
              </a:rPr>
              <a:t>.</a:t>
            </a:r>
            <a:r>
              <a:rPr lang="ru-RU" sz="1400" b="1" i="1" dirty="0" smtClean="0">
                <a:solidFill>
                  <a:srgbClr val="1B4089"/>
                </a:solidFill>
                <a:latin typeface="Calibri"/>
                <a:ea typeface="Verdana" pitchFamily="34" charset="0"/>
              </a:rPr>
              <a:t>Шестаков</a:t>
            </a:r>
            <a:endParaRPr kumimoji="0" lang="ru-RU" sz="1400" b="0" i="1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0020" y="5780273"/>
            <a:ext cx="11442818" cy="738662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 smtClean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Публикация: </a:t>
            </a:r>
            <a:r>
              <a:rPr kumimoji="0" lang="en-US" sz="105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A.I.Milstein</a:t>
            </a:r>
            <a:r>
              <a:rPr lang="en-US" sz="1050" b="1" i="0" dirty="0" smtClean="0">
                <a:solidFill>
                  <a:srgbClr val="163470"/>
                </a:solidFill>
                <a:latin typeface="Calibri"/>
              </a:rPr>
              <a:t>, </a:t>
            </a:r>
            <a:r>
              <a:rPr lang="en-US" sz="1050" b="1" i="0" dirty="0" err="1" smtClean="0">
                <a:solidFill>
                  <a:srgbClr val="163470"/>
                </a:solidFill>
                <a:latin typeface="Calibri"/>
              </a:rPr>
              <a:t>Yu.V.Shestakov</a:t>
            </a:r>
            <a:r>
              <a:rPr lang="en-US" sz="1050" b="1" i="0" dirty="0" smtClean="0">
                <a:solidFill>
                  <a:srgbClr val="163470"/>
                </a:solidFill>
                <a:latin typeface="Calibri"/>
              </a:rPr>
              <a:t>, </a:t>
            </a:r>
            <a:r>
              <a:rPr lang="en-US" sz="1050" b="1" i="0" dirty="0" err="1" smtClean="0">
                <a:solidFill>
                  <a:srgbClr val="163470"/>
                </a:solidFill>
                <a:latin typeface="Calibri"/>
              </a:rPr>
              <a:t>D.K.Toporkov</a:t>
            </a:r>
            <a:r>
              <a:rPr lang="en-US" sz="1050" b="1" i="0" dirty="0" smtClean="0">
                <a:solidFill>
                  <a:srgbClr val="163470"/>
                </a:solidFill>
                <a:latin typeface="Calibri"/>
              </a:rPr>
              <a:t>.</a:t>
            </a: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Spin dynamics of a hydrogen atom in a periodic magnetic structure, Nuclear Instr. </a:t>
            </a:r>
            <a:r>
              <a:rPr lang="en-US" sz="1050" b="1" i="0" dirty="0" smtClean="0">
                <a:solidFill>
                  <a:srgbClr val="163470"/>
                </a:solidFill>
                <a:latin typeface="Calibri"/>
              </a:rPr>
              <a:t>a</a:t>
            </a:r>
            <a:r>
              <a:rPr kumimoji="0" lang="en-US" sz="105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nd</a:t>
            </a:r>
            <a:r>
              <a:rPr kumimoji="0" lang="en-US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Methods in Physics Research A 969, 164046 (2020),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DOI: https://doi.org/10.1016/j.nima.2020.164046. </a:t>
            </a:r>
            <a:endParaRPr kumimoji="0" lang="ru-RU" sz="1050" b="1" i="0" u="none" strike="noStrike" kern="1200" cap="none" spc="0" normalizeH="0" baseline="0" noProof="0" dirty="0" smtClean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013860" y="2361196"/>
            <a:ext cx="6578607" cy="3200419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indent="0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600" dirty="0">
                <a:solidFill>
                  <a:srgbClr val="002060"/>
                </a:solidFill>
              </a:rPr>
              <a:t>Исследована спиновая динамика атома водорода, движущегося в постоянном во времени, но неоднородном периодическом магнитном поле. Обнаружены характерные низкочастотные колебания заселенностей энергетических уровней (см. </a:t>
            </a:r>
            <a:r>
              <a:rPr lang="ru-RU" sz="1600" dirty="0" smtClean="0">
                <a:solidFill>
                  <a:srgbClr val="002060"/>
                </a:solidFill>
              </a:rPr>
              <a:t>рисунок (верх)), </a:t>
            </a:r>
            <a:r>
              <a:rPr lang="ru-RU" sz="1600" dirty="0">
                <a:solidFill>
                  <a:srgbClr val="002060"/>
                </a:solidFill>
              </a:rPr>
              <a:t>имеющие прямой аналог в эффекте ядерного магнитного резонанса. Можно подобрать такие значения параметров </a:t>
            </a:r>
            <a:r>
              <a:rPr lang="ru-RU" sz="1600" dirty="0" smtClean="0">
                <a:solidFill>
                  <a:srgbClr val="002060"/>
                </a:solidFill>
              </a:rPr>
              <a:t>магнитной </a:t>
            </a:r>
            <a:r>
              <a:rPr lang="ru-RU" sz="1600" dirty="0">
                <a:solidFill>
                  <a:srgbClr val="002060"/>
                </a:solidFill>
              </a:rPr>
              <a:t>структуры, при которых эти колебания исчезают (см. </a:t>
            </a:r>
            <a:r>
              <a:rPr lang="ru-RU" sz="1600" dirty="0" smtClean="0">
                <a:solidFill>
                  <a:srgbClr val="002060"/>
                </a:solidFill>
              </a:rPr>
              <a:t>рисунок (низ)). </a:t>
            </a:r>
            <a:r>
              <a:rPr lang="ru-RU" sz="1600" dirty="0">
                <a:solidFill>
                  <a:srgbClr val="002060"/>
                </a:solidFill>
              </a:rPr>
              <a:t>Формы огибающих низкочастотных колебаний найдены с помощью метода Крылова-Боголюбова-</a:t>
            </a:r>
            <a:r>
              <a:rPr lang="ru-RU" sz="1600" dirty="0" err="1">
                <a:solidFill>
                  <a:srgbClr val="002060"/>
                </a:solidFill>
              </a:rPr>
              <a:t>Митропольского</a:t>
            </a:r>
            <a:r>
              <a:rPr lang="ru-RU" sz="1600" dirty="0">
                <a:solidFill>
                  <a:srgbClr val="002060"/>
                </a:solidFill>
              </a:rPr>
              <a:t>. Данный метод позволил найти частоту колебаний. Оказалось, что динамика спина очень чувствительна к изменению параметров магнитной структуры. Этот эффект может служить основой для создания приборов, измеряющих магнитное поле с высокой точностью.</a:t>
            </a: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219247" y="1417847"/>
            <a:ext cx="9931400" cy="341632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 smtClean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Спиновая динамика атома водорода при прохождении периодической магнитной структуры</a:t>
            </a:r>
            <a:endParaRPr lang="ru-RU" sz="1800" b="1" dirty="0">
              <a:solidFill>
                <a:srgbClr val="16347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53527" y="5323757"/>
            <a:ext cx="4364739" cy="600162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100" b="1" dirty="0" smtClean="0">
                <a:solidFill>
                  <a:srgbClr val="163470"/>
                </a:solidFill>
                <a:latin typeface="Calibri"/>
              </a:rPr>
              <a:t>Рисунок</a:t>
            </a:r>
            <a:r>
              <a:rPr lang="en-US" sz="1100" b="1" dirty="0" smtClean="0">
                <a:solidFill>
                  <a:srgbClr val="163470"/>
                </a:solidFill>
                <a:latin typeface="Calibri"/>
              </a:rPr>
              <a:t>:</a:t>
            </a:r>
            <a:r>
              <a:rPr lang="en-US" sz="1100" dirty="0" smtClean="0">
                <a:solidFill>
                  <a:srgbClr val="163470"/>
                </a:solidFill>
                <a:latin typeface="Calibri"/>
              </a:rPr>
              <a:t> </a:t>
            </a:r>
            <a:r>
              <a:rPr lang="ru-RU" sz="1100" dirty="0" smtClean="0">
                <a:solidFill>
                  <a:srgbClr val="163470"/>
                </a:solidFill>
                <a:latin typeface="Calibri"/>
              </a:rPr>
              <a:t>Относительная заселенность уровней</a:t>
            </a:r>
            <a:r>
              <a:rPr lang="ru-RU" sz="1100" dirty="0">
                <a:solidFill>
                  <a:srgbClr val="163470"/>
                </a:solidFill>
                <a:latin typeface="Calibri"/>
              </a:rPr>
              <a:t> </a:t>
            </a:r>
            <a:r>
              <a:rPr lang="ru-RU" sz="1100" dirty="0" smtClean="0">
                <a:solidFill>
                  <a:srgbClr val="163470"/>
                </a:solidFill>
                <a:latin typeface="Calibri"/>
              </a:rPr>
              <a:t>с разной проекцией полного атомарного момент как функция от количества периодов магнитной структур</a:t>
            </a: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27" y="6033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793" y="2361196"/>
            <a:ext cx="2856319" cy="3033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8474</TotalTime>
  <Words>207</Words>
  <Application>Microsoft Office PowerPoint</Application>
  <PresentationFormat>Произвольный</PresentationFormat>
  <Paragraphs>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1_Тема Office</vt:lpstr>
      <vt:lpstr>Спиновая динамика атома водорода при прохождении периодической магнитной структуры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Пользователь Windows</cp:lastModifiedBy>
  <cp:revision>653</cp:revision>
  <cp:lastPrinted>2020-01-14T01:52:00Z</cp:lastPrinted>
  <dcterms:created xsi:type="dcterms:W3CDTF">2019-05-20T10:35:54Z</dcterms:created>
  <dcterms:modified xsi:type="dcterms:W3CDTF">2020-12-03T15:29:36Z</dcterms:modified>
</cp:coreProperties>
</file>