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97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76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07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555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6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1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71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67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75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40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79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C35FD-71A2-47EB-BB44-ECD2CF8A8F32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F2290-6012-428E-AEE8-FD9351F751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41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arxiv.org/abs/2008.05548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115122" y="-7530"/>
            <a:ext cx="10326029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32119" y="1207994"/>
            <a:ext cx="1860096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:</a:t>
            </a:r>
            <a:r>
              <a:rPr lang="en-US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 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В.Л. 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Иванов</a:t>
            </a:r>
            <a:endParaRPr lang="ru-RU" sz="1400" b="1" i="1" dirty="0">
              <a:solidFill>
                <a:srgbClr val="1B4089"/>
              </a:solidFill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60779" y="6427113"/>
            <a:ext cx="4912743" cy="39241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 smtClean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:</a:t>
            </a:r>
            <a:r>
              <a:rPr kumimoji="0" lang="ru-RU" sz="1050" b="1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en-US" i="0" dirty="0"/>
              <a:t>"Charged particle identification with the liquid xenon</a:t>
            </a:r>
            <a:br>
              <a:rPr lang="en-US" i="0" dirty="0"/>
            </a:br>
            <a:r>
              <a:rPr lang="en-US" i="0" dirty="0"/>
              <a:t>calorimeter of the CMD-3 detector" </a:t>
            </a:r>
            <a:r>
              <a:rPr lang="en-US" i="0" dirty="0">
                <a:hlinkClick r:id="rId2"/>
              </a:rPr>
              <a:t>https://</a:t>
            </a:r>
            <a:r>
              <a:rPr lang="en-US" i="0" dirty="0" smtClean="0">
                <a:hlinkClick r:id="rId2"/>
              </a:rPr>
              <a:t>arxiv.org/abs/2008.05548</a:t>
            </a:r>
            <a:endParaRPr lang="ru-RU" i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278136" y="1763444"/>
                <a:ext cx="5821855" cy="4259078"/>
              </a:xfrm>
              <a:prstGeom prst="rect">
                <a:avLst/>
              </a:prstGeom>
              <a:noFill/>
            </p:spPr>
            <p:txBody>
              <a:bodyPr vert="horz" lIns="91438" tIns="45719" rIns="91438" bIns="45719" rtlCol="0" anchor="ctr">
                <a:noAutofit/>
              </a:bodyPr>
              <a:lstStyle>
                <a:defPPr>
                  <a:defRPr lang="ru-RU"/>
                </a:defPPr>
                <a:lvl1pPr marL="171450" lvl="0" indent="-171450" algn="just">
                  <a:spcBef>
                    <a:spcPts val="600"/>
                  </a:spcBef>
                  <a:buClr>
                    <a:schemeClr val="accent6">
                      <a:lumMod val="75000"/>
                    </a:schemeClr>
                  </a:buClr>
                  <a:buFont typeface="Wingdings" panose="05000000000000000000" pitchFamily="2" charset="2"/>
                  <a:buChar char="§"/>
                  <a:defRPr sz="1300">
                    <a:solidFill>
                      <a:schemeClr val="accent6"/>
                    </a:solidFill>
                    <a:latin typeface="+mj-lt"/>
                  </a:defRPr>
                </a:lvl1pPr>
              </a:lstStyle>
              <a:p>
                <a:pPr marL="0" indent="0">
                  <a:spcBef>
                    <a:spcPts val="0"/>
                  </a:spcBef>
                  <a:buClr>
                    <a:srgbClr val="70AD47">
                      <a:lumMod val="75000"/>
                    </a:srgbClr>
                  </a:buClr>
                  <a:buNone/>
                  <a:defRPr/>
                </a:pPr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Была разработана процедура идентификации заряженных частиц с использованием </a:t>
                </a:r>
                <a:r>
                  <a:rPr lang="ru-RU" sz="1500" dirty="0" err="1">
                    <a:solidFill>
                      <a:srgbClr val="163470"/>
                    </a:solidFill>
                    <a:latin typeface="+mn-lt"/>
                  </a:rPr>
                  <a:t>LXe</a:t>
                </a:r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-калориметра детектора КМД-3. Процедура использует удельные </a:t>
                </a:r>
                <a:r>
                  <a:rPr lang="ru-RU" sz="1500" dirty="0" err="1">
                    <a:solidFill>
                      <a:srgbClr val="163470"/>
                    </a:solidFill>
                    <a:latin typeface="+mn-lt"/>
                  </a:rPr>
                  <a:t>энерговыделения</a:t>
                </a:r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, измеренные в 12 слоях </a:t>
                </a:r>
                <a:r>
                  <a:rPr lang="ru-RU" sz="1500" dirty="0" err="1">
                    <a:solidFill>
                      <a:srgbClr val="163470"/>
                    </a:solidFill>
                    <a:latin typeface="+mn-lt"/>
                  </a:rPr>
                  <a:t>LXe</a:t>
                </a:r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-калориметра, в качестве входных переменных классификаторов BDT, натренированных на разделение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en-US" sz="1500">
                            <a:solidFill>
                              <a:srgbClr val="163470"/>
                            </a:solidFill>
                            <a:latin typeface="+mn-lt"/>
                          </a:rPr>
                          <m:t>𝑒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±</m:t>
                        </m:r>
                      </m:sup>
                    </m:sSup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𝜇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±</m:t>
                        </m:r>
                      </m:sup>
                    </m:sSup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𝜋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±</m:t>
                        </m:r>
                      </m:sup>
                    </m:sSup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 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𝐾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±</m:t>
                        </m:r>
                      </m:sup>
                    </m:sSup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 в диапазоне импульсов от 100 до 1200 МэВ. Тренировка классификаторов производится на основе событий из моделирования. Для достижения хорошего согласия спектров откликов BDT в эксперименте и моделировании была проведена тщательная настройка отклика полосковых каналов для минимально ионизирующих частиц и электромагнитных ливней. Были определены истинные коэффициенты прозрачности для каждого из катодных цилиндров с точностью </a:t>
                </a:r>
                <a14:m>
                  <m:oMath xmlns:m="http://schemas.openxmlformats.org/officeDocument/2006/math"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~5%</m:t>
                    </m:r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. С другой стороны, для экспериментальных данных была разработана и применена процедура калибровки полосковых каналов с точностью </a:t>
                </a:r>
                <a14:m>
                  <m:oMath xmlns:m="http://schemas.openxmlformats.org/officeDocument/2006/math"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~1%</m:t>
                    </m:r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. Все это позволило получить хорошее согласие откликов BDT в эксперименте и моделировании для всех типов частиц. Применение разработанной процедуры идентификации было продемонстрировано на примерах разделения конечных состояний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𝑒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𝑒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−</m:t>
                        </m:r>
                      </m:sup>
                    </m:sSup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(</m:t>
                    </m:r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𝛾</m:t>
                    </m:r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)</m:t>
                    </m:r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 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𝜋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𝜋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−</m:t>
                        </m:r>
                      </m:sup>
                    </m:sSup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(</m:t>
                    </m:r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𝛾</m:t>
                    </m:r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)</m:t>
                    </m:r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 при энергии в системе центра масс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𝐸</m:t>
                        </m:r>
                      </m:e>
                      <m:sub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𝑐</m:t>
                        </m:r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.</m:t>
                        </m:r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𝑚</m:t>
                        </m:r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.</m:t>
                        </m:r>
                      </m:sub>
                    </m:sSub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&lt;</m:t>
                    </m:r>
                    <m:sSub>
                      <m:sSub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𝑚</m:t>
                        </m:r>
                      </m:e>
                      <m:sub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𝜙</m:t>
                        </m:r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(1020)</m:t>
                        </m:r>
                      </m:sub>
                    </m:sSub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𝑐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 и отборе конечного состояния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𝐾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p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𝐾</m:t>
                        </m:r>
                      </m:e>
                      <m:sup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−</m:t>
                        </m:r>
                      </m:sup>
                    </m:sSup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 при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</m:ctrlPr>
                      </m:sSubPr>
                      <m:e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𝐸</m:t>
                        </m:r>
                      </m:e>
                      <m:sub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𝑐</m:t>
                        </m:r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.</m:t>
                        </m:r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𝑚</m:t>
                        </m:r>
                        <m:r>
                          <a:rPr lang="ru-RU" sz="1500">
                            <a:solidFill>
                              <a:srgbClr val="163470"/>
                            </a:solidFill>
                            <a:latin typeface="+mn-lt"/>
                          </a:rPr>
                          <m:t>.</m:t>
                        </m:r>
                      </m:sub>
                    </m:sSub>
                    <m:r>
                      <a:rPr lang="ru-RU" sz="1500">
                        <a:solidFill>
                          <a:srgbClr val="163470"/>
                        </a:solidFill>
                        <a:latin typeface="+mn-lt"/>
                      </a:rPr>
                      <m:t>~2</m:t>
                    </m:r>
                  </m:oMath>
                </a14:m>
                <a:r>
                  <a:rPr lang="ru-RU" sz="1500" dirty="0">
                    <a:solidFill>
                      <a:srgbClr val="163470"/>
                    </a:solidFill>
                    <a:latin typeface="+mn-lt"/>
                  </a:rPr>
                  <a:t> ГэВ</a:t>
                </a:r>
                <a:r>
                  <a:rPr lang="ru-RU" sz="1500" dirty="0" smtClean="0">
                    <a:solidFill>
                      <a:srgbClr val="163470"/>
                    </a:solidFill>
                    <a:latin typeface="+mn-lt"/>
                  </a:rPr>
                  <a:t>.</a:t>
                </a:r>
                <a:endParaRPr lang="ru-RU" sz="1500" dirty="0">
                  <a:solidFill>
                    <a:srgbClr val="163470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8136" y="1763444"/>
                <a:ext cx="5821855" cy="4259078"/>
              </a:xfrm>
              <a:prstGeom prst="rect">
                <a:avLst/>
              </a:prstGeom>
              <a:blipFill>
                <a:blip r:embed="rId3"/>
                <a:stretch>
                  <a:fillRect l="-419" t="-8155" r="-419" b="-90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923775"/>
            <a:ext cx="121920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</a:rPr>
              <a:t>Методика </a:t>
            </a:r>
            <a:r>
              <a:rPr lang="ru-RU" sz="1800" b="1" dirty="0">
                <a:solidFill>
                  <a:srgbClr val="163470"/>
                </a:solidFill>
              </a:rPr>
              <a:t>идентификации </a:t>
            </a:r>
            <a:r>
              <a:rPr lang="ru-RU" sz="1800" b="1" dirty="0" smtClean="0">
                <a:solidFill>
                  <a:srgbClr val="163470"/>
                </a:solidFill>
              </a:rPr>
              <a:t>заряженных частиц </a:t>
            </a:r>
            <a:r>
              <a:rPr lang="ru-RU" sz="1800" b="1" dirty="0">
                <a:solidFill>
                  <a:srgbClr val="163470"/>
                </a:solidFill>
              </a:rPr>
              <a:t>в </a:t>
            </a:r>
            <a:r>
              <a:rPr lang="en-US" sz="1800" b="1" dirty="0" err="1" smtClean="0">
                <a:solidFill>
                  <a:srgbClr val="163470"/>
                </a:solidFill>
              </a:rPr>
              <a:t>LXe</a:t>
            </a:r>
            <a:r>
              <a:rPr lang="en-US" sz="1800" b="1" dirty="0" smtClean="0">
                <a:solidFill>
                  <a:srgbClr val="163470"/>
                </a:solidFill>
              </a:rPr>
              <a:t>-</a:t>
            </a:r>
            <a:r>
              <a:rPr lang="ru-RU" sz="1800" b="1" dirty="0" smtClean="0">
                <a:solidFill>
                  <a:srgbClr val="163470"/>
                </a:solidFill>
              </a:rPr>
              <a:t>калориметре детектора КМД-3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84727" y="6528330"/>
                <a:ext cx="615603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100" dirty="0" smtClean="0">
                    <a:solidFill>
                      <a:srgbClr val="163470"/>
                    </a:solidFill>
                  </a:rPr>
                  <a:t>Подавление </a:t>
                </a:r>
                <a:r>
                  <a:rPr lang="ru-RU" sz="1100" dirty="0">
                    <a:solidFill>
                      <a:srgbClr val="163470"/>
                    </a:solidFill>
                  </a:rPr>
                  <a:t>фона от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100">
                            <a:solidFill>
                              <a:srgbClr val="163470"/>
                            </a:solidFill>
                          </a:rPr>
                        </m:ctrlPr>
                      </m:sSupPr>
                      <m:e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𝑒</m:t>
                        </m:r>
                      </m:e>
                      <m:sup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100">
                            <a:solidFill>
                              <a:srgbClr val="163470"/>
                            </a:solidFill>
                          </a:rPr>
                        </m:ctrlPr>
                      </m:sSupPr>
                      <m:e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𝑒</m:t>
                        </m:r>
                      </m:e>
                      <m:sup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−</m:t>
                        </m:r>
                      </m:sup>
                    </m:sSup>
                    <m:r>
                      <a:rPr lang="ru-RU" sz="1100">
                        <a:solidFill>
                          <a:srgbClr val="163470"/>
                        </a:solidFill>
                      </a:rPr>
                      <m:t>(</m:t>
                    </m:r>
                    <m:r>
                      <a:rPr lang="ru-RU" sz="1100">
                        <a:solidFill>
                          <a:srgbClr val="163470"/>
                        </a:solidFill>
                      </a:rPr>
                      <m:t>𝛾</m:t>
                    </m:r>
                    <m:r>
                      <a:rPr lang="ru-RU" sz="1100">
                        <a:solidFill>
                          <a:srgbClr val="163470"/>
                        </a:solidFill>
                      </a:rPr>
                      <m:t>)</m:t>
                    </m:r>
                  </m:oMath>
                </a14:m>
                <a:r>
                  <a:rPr lang="ru-RU" sz="1100" dirty="0">
                    <a:solidFill>
                      <a:srgbClr val="163470"/>
                    </a:solidFill>
                  </a:rPr>
                  <a:t> </a:t>
                </a:r>
                <a:r>
                  <a:rPr lang="ru-RU" sz="1100" dirty="0" smtClean="0">
                    <a:solidFill>
                      <a:srgbClr val="163470"/>
                    </a:solidFill>
                  </a:rPr>
                  <a:t>(сверху) </a:t>
                </a:r>
                <a:r>
                  <a:rPr lang="ru-RU" sz="1100" dirty="0">
                    <a:solidFill>
                      <a:srgbClr val="163470"/>
                    </a:solidFill>
                  </a:rPr>
                  <a:t>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100">
                            <a:solidFill>
                              <a:srgbClr val="163470"/>
                            </a:solidFill>
                          </a:rPr>
                        </m:ctrlPr>
                      </m:sSupPr>
                      <m:e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𝜇</m:t>
                        </m:r>
                      </m:e>
                      <m:sup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100">
                            <a:solidFill>
                              <a:srgbClr val="163470"/>
                            </a:solidFill>
                          </a:rPr>
                        </m:ctrlPr>
                      </m:sSupPr>
                      <m:e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𝜇</m:t>
                        </m:r>
                      </m:e>
                      <m:sup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−</m:t>
                        </m:r>
                      </m:sup>
                    </m:sSup>
                    <m:r>
                      <a:rPr lang="ru-RU" sz="1100">
                        <a:solidFill>
                          <a:srgbClr val="163470"/>
                        </a:solidFill>
                      </a:rPr>
                      <m:t>(</m:t>
                    </m:r>
                    <m:r>
                      <a:rPr lang="ru-RU" sz="1100">
                        <a:solidFill>
                          <a:srgbClr val="163470"/>
                        </a:solidFill>
                      </a:rPr>
                      <m:t>𝛾</m:t>
                    </m:r>
                    <m:r>
                      <a:rPr lang="ru-RU" sz="1100">
                        <a:solidFill>
                          <a:srgbClr val="163470"/>
                        </a:solidFill>
                      </a:rPr>
                      <m:t>)</m:t>
                    </m:r>
                  </m:oMath>
                </a14:m>
                <a:r>
                  <a:rPr lang="ru-RU" sz="1100" dirty="0">
                    <a:solidFill>
                      <a:srgbClr val="163470"/>
                    </a:solidFill>
                  </a:rPr>
                  <a:t> </a:t>
                </a:r>
                <a:r>
                  <a:rPr lang="ru-RU" sz="1100" dirty="0" smtClean="0">
                    <a:solidFill>
                      <a:srgbClr val="163470"/>
                    </a:solidFill>
                  </a:rPr>
                  <a:t>(снизу) </a:t>
                </a:r>
                <a:r>
                  <a:rPr lang="ru-RU" sz="1100" dirty="0">
                    <a:solidFill>
                      <a:srgbClr val="163470"/>
                    </a:solidFill>
                  </a:rPr>
                  <a:t>при отборе конечного состояния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100">
                            <a:solidFill>
                              <a:srgbClr val="163470"/>
                            </a:solidFill>
                          </a:rPr>
                        </m:ctrlPr>
                      </m:sSupPr>
                      <m:e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𝐾</m:t>
                        </m:r>
                      </m:e>
                      <m:sup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ru-RU" sz="1100">
                            <a:solidFill>
                              <a:srgbClr val="163470"/>
                            </a:solidFill>
                          </a:rPr>
                        </m:ctrlPr>
                      </m:sSupPr>
                      <m:e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𝐾</m:t>
                        </m:r>
                      </m:e>
                      <m:sup>
                        <m:r>
                          <a:rPr lang="ru-RU" sz="1100">
                            <a:solidFill>
                              <a:srgbClr val="163470"/>
                            </a:solidFill>
                          </a:rPr>
                          <m:t>−</m:t>
                        </m:r>
                      </m:sup>
                    </m:sSup>
                  </m:oMath>
                </a14:m>
                <a:endParaRPr lang="ru-RU" sz="1100" dirty="0">
                  <a:solidFill>
                    <a:srgbClr val="163470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27" y="6528330"/>
                <a:ext cx="6156033" cy="261610"/>
              </a:xfrm>
              <a:prstGeom prst="rect">
                <a:avLst/>
              </a:prstGeom>
              <a:blipFill>
                <a:blip r:embed="rId5"/>
                <a:stretch>
                  <a:fillRect b="-162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Рисунок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70" y="1258962"/>
            <a:ext cx="5373147" cy="2637906"/>
          </a:xfrm>
          <a:prstGeom prst="rect">
            <a:avLst/>
          </a:prstGeom>
        </p:spPr>
      </p:pic>
      <p:pic>
        <p:nvPicPr>
          <p:cNvPr id="18" name="Рисунок 17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68" y="3890424"/>
            <a:ext cx="5371949" cy="2637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50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73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Wingdings</vt:lpstr>
      <vt:lpstr>Тема Office</vt:lpstr>
      <vt:lpstr>Методика идентификации заряженных частиц в LXe-калориметре детектора КМД-3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Aser</dc:creator>
  <cp:lastModifiedBy>Aser</cp:lastModifiedBy>
  <cp:revision>7</cp:revision>
  <dcterms:created xsi:type="dcterms:W3CDTF">2020-12-02T05:20:58Z</dcterms:created>
  <dcterms:modified xsi:type="dcterms:W3CDTF">2020-12-04T02:33:00Z</dcterms:modified>
</cp:coreProperties>
</file>