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455472"/>
    <a:srgbClr val="FF3300"/>
    <a:srgbClr val="F43F06"/>
    <a:srgbClr val="00CC00"/>
    <a:srgbClr val="ECE890"/>
    <a:srgbClr val="B5C9F1"/>
    <a:srgbClr val="18397A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66" d="100"/>
          <a:sy n="66" d="100"/>
        </p:scale>
        <p:origin x="96" y="12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ср 02.12.20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ср 02.12.20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ср 02.12.20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ср 02.12.20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ср 02.12.20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ср 02.12.20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ср 02.12.20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ср 02.12.20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ср 02.12.20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ср 02.12.20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ср 02.12.20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inspirehep.net/literature/1809286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66655" y="1676579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</a:t>
            </a:r>
            <a:r>
              <a:rPr kumimoji="0" lang="en-US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kumimoji="0" lang="ru-RU" sz="1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коллаборация</a:t>
            </a:r>
            <a:r>
              <a:rPr kumimoji="0" lang="ru-RU" sz="1400" b="1" i="1" u="none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СНД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60779" y="5760547"/>
            <a:ext cx="5093021" cy="415496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 smtClean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ru-RU" sz="1050" b="1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dirty="0" err="1" smtClean="0"/>
              <a:t>Achasov</a:t>
            </a:r>
            <a:r>
              <a:rPr lang="en-US" dirty="0"/>
              <a:t>, M.N. et. al.,</a:t>
            </a:r>
            <a:r>
              <a:rPr lang="en-US" i="0" dirty="0"/>
              <a:t> </a:t>
            </a:r>
            <a:r>
              <a:rPr lang="en-US" i="0" dirty="0">
                <a:hlinkClick r:id="rId2"/>
              </a:rPr>
              <a:t>Study of dynamics of the process </a:t>
            </a:r>
            <a:r>
              <a:rPr lang="ru-RU" i="0" dirty="0">
                <a:hlinkClick r:id="rId2"/>
              </a:rPr>
              <a:t>е</a:t>
            </a:r>
            <a:r>
              <a:rPr lang="en-US" i="0" baseline="30000" dirty="0">
                <a:hlinkClick r:id="rId2"/>
              </a:rPr>
              <a:t>+</a:t>
            </a:r>
            <a:r>
              <a:rPr lang="en-US" i="0" dirty="0">
                <a:hlinkClick r:id="rId2"/>
              </a:rPr>
              <a:t>e</a:t>
            </a:r>
            <a:r>
              <a:rPr lang="en-US" i="0" baseline="30000" dirty="0">
                <a:hlinkClick r:id="rId2"/>
              </a:rPr>
              <a:t>–</a:t>
            </a:r>
            <a:r>
              <a:rPr lang="en-US" i="0" dirty="0">
                <a:hlinkClick r:id="rId2"/>
              </a:rPr>
              <a:t> → </a:t>
            </a:r>
            <a:r>
              <a:rPr lang="ru-RU" i="0" dirty="0">
                <a:hlinkClick r:id="rId2"/>
              </a:rPr>
              <a:t>π</a:t>
            </a:r>
            <a:r>
              <a:rPr lang="en-US" i="0" baseline="30000" dirty="0">
                <a:hlinkClick r:id="rId2"/>
              </a:rPr>
              <a:t>+</a:t>
            </a:r>
            <a:r>
              <a:rPr lang="ru-RU" i="0" dirty="0">
                <a:hlinkClick r:id="rId2"/>
              </a:rPr>
              <a:t>π</a:t>
            </a:r>
            <a:r>
              <a:rPr lang="en-US" i="0" baseline="30000" dirty="0">
                <a:hlinkClick r:id="rId2"/>
              </a:rPr>
              <a:t>–</a:t>
            </a:r>
            <a:r>
              <a:rPr lang="ru-RU" i="0" dirty="0">
                <a:hlinkClick r:id="rId2"/>
              </a:rPr>
              <a:t>π</a:t>
            </a:r>
            <a:r>
              <a:rPr lang="en-US" i="0" baseline="30000" dirty="0">
                <a:hlinkClick r:id="rId2"/>
              </a:rPr>
              <a:t>0</a:t>
            </a:r>
            <a:r>
              <a:rPr lang="en-US" i="0" dirty="0">
                <a:hlinkClick r:id="rId2"/>
              </a:rPr>
              <a:t> in the energy range 1.15─2.00 GeV</a:t>
            </a:r>
            <a:r>
              <a:rPr lang="en-US" dirty="0"/>
              <a:t>, </a:t>
            </a:r>
            <a:r>
              <a:rPr lang="en-US" dirty="0" err="1"/>
              <a:t>Eur.Phys.J.C</a:t>
            </a:r>
            <a:r>
              <a:rPr lang="en-US" dirty="0"/>
              <a:t> 80 (2020), </a:t>
            </a:r>
            <a:r>
              <a:rPr lang="en-US" dirty="0" smtClean="0"/>
              <a:t>993</a:t>
            </a:r>
            <a:r>
              <a:rPr lang="ru-RU" sz="1050" b="1" i="0" dirty="0" smtClean="0">
                <a:solidFill>
                  <a:srgbClr val="163470"/>
                </a:solidFill>
                <a:latin typeface="Calibri"/>
              </a:rPr>
              <a:t>.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82780" y="1951081"/>
            <a:ext cx="4904794" cy="363203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В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энергетической области 1.1–2.0 ГэВ, где рождаются возбужденные векторные резонансы ω(1420) и ω(1680), впервые проведен анализ распределения </a:t>
            </a:r>
            <a:r>
              <a:rPr lang="ru-RU" sz="1600" dirty="0" err="1" smtClean="0">
                <a:solidFill>
                  <a:srgbClr val="163470"/>
                </a:solidFill>
                <a:latin typeface="+mn-lt"/>
              </a:rPr>
              <a:t>Далица</a:t>
            </a:r>
            <a:r>
              <a:rPr lang="en-US" sz="1600" dirty="0" smtClean="0">
                <a:solidFill>
                  <a:srgbClr val="163470"/>
                </a:solidFill>
                <a:latin typeface="+mn-lt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совместно со спектром инвариантных масс заряженных пионов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для процесса е</a:t>
            </a:r>
            <a:r>
              <a:rPr lang="ru-RU" sz="1600" baseline="30000" dirty="0" smtClean="0">
                <a:solidFill>
                  <a:srgbClr val="163470"/>
                </a:solidFill>
                <a:latin typeface="+mn-lt"/>
              </a:rPr>
              <a:t>+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  <a:latin typeface="+mn-lt"/>
              </a:rPr>
              <a:t>–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 → π</a:t>
            </a:r>
            <a:r>
              <a:rPr lang="ru-RU" sz="1600" baseline="30000" dirty="0" smtClean="0">
                <a:solidFill>
                  <a:srgbClr val="163470"/>
                </a:solidFill>
                <a:latin typeface="+mn-lt"/>
              </a:rPr>
              <a:t>+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π</a:t>
            </a:r>
            <a:r>
              <a:rPr lang="ru-RU" sz="1600" baseline="30000" dirty="0" smtClean="0">
                <a:solidFill>
                  <a:srgbClr val="163470"/>
                </a:solidFill>
                <a:latin typeface="+mn-lt"/>
              </a:rPr>
              <a:t>–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π</a:t>
            </a:r>
            <a:r>
              <a:rPr lang="ru-RU" sz="1600" baseline="30000" dirty="0" smtClean="0">
                <a:solidFill>
                  <a:srgbClr val="163470"/>
                </a:solidFill>
                <a:latin typeface="+mn-lt"/>
              </a:rPr>
              <a:t>0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. Ниже 1.5 ГэВ доминирующим промежуточным состоянием в реакции е</a:t>
            </a:r>
            <a:r>
              <a:rPr lang="ru-RU" sz="1600" baseline="30000" dirty="0" smtClean="0">
                <a:solidFill>
                  <a:srgbClr val="163470"/>
                </a:solidFill>
                <a:latin typeface="+mn-lt"/>
              </a:rPr>
              <a:t>+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  <a:latin typeface="+mn-lt"/>
              </a:rPr>
              <a:t>–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 → π</a:t>
            </a:r>
            <a:r>
              <a:rPr lang="ru-RU" sz="1600" baseline="30000" dirty="0" smtClean="0">
                <a:solidFill>
                  <a:srgbClr val="163470"/>
                </a:solidFill>
                <a:latin typeface="+mn-lt"/>
              </a:rPr>
              <a:t>+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π</a:t>
            </a:r>
            <a:r>
              <a:rPr lang="ru-RU" sz="1600" baseline="30000" dirty="0" smtClean="0">
                <a:solidFill>
                  <a:srgbClr val="163470"/>
                </a:solidFill>
                <a:latin typeface="+mn-lt"/>
              </a:rPr>
              <a:t>–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π</a:t>
            </a:r>
            <a:r>
              <a:rPr lang="ru-RU" sz="1600" baseline="30000" dirty="0" smtClean="0">
                <a:solidFill>
                  <a:srgbClr val="163470"/>
                </a:solidFill>
                <a:latin typeface="+mn-lt"/>
              </a:rPr>
              <a:t>0</a:t>
            </a:r>
            <a:r>
              <a:rPr lang="ru-RU" sz="1600" b="1" dirty="0" smtClean="0">
                <a:solidFill>
                  <a:srgbClr val="163470"/>
                </a:solidFill>
                <a:latin typeface="+mn-lt"/>
              </a:rPr>
              <a:t>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является ρ(770)π с небольшой примесью ω(782)π. Однако в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области резонанса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 ω(1680) был обнаружен значительный вклад механизма е</a:t>
            </a:r>
            <a:r>
              <a:rPr lang="ru-RU" sz="1600" baseline="30000" dirty="0" smtClean="0">
                <a:solidFill>
                  <a:srgbClr val="163470"/>
                </a:solidFill>
                <a:latin typeface="+mn-lt"/>
              </a:rPr>
              <a:t>+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e</a:t>
            </a:r>
            <a:r>
              <a:rPr lang="ru-RU" sz="1600" baseline="30000" dirty="0">
                <a:solidFill>
                  <a:srgbClr val="163470"/>
                </a:solidFill>
                <a:latin typeface="+mn-lt"/>
              </a:rPr>
              <a:t>–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 →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ρ(1450)π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. Таким образом, установлено, что резонанс ω(1420) распадается через промежуточное состояние ρ(770)π, а резонанс ω(1680) –  преимущественно через  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ρ(1450)π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4712" y="1224270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</a:rPr>
              <a:t>Изучение</a:t>
            </a:r>
            <a:r>
              <a:rPr lang="ru-RU" sz="1800" b="1" dirty="0">
                <a:solidFill>
                  <a:srgbClr val="163470"/>
                </a:solidFill>
              </a:rPr>
              <a:t> динамики процесса е</a:t>
            </a:r>
            <a:r>
              <a:rPr lang="ru-RU" sz="1800" b="1" baseline="30000" dirty="0" smtClean="0">
                <a:solidFill>
                  <a:srgbClr val="163470"/>
                </a:solidFill>
              </a:rPr>
              <a:t>+ </a:t>
            </a:r>
            <a:r>
              <a:rPr lang="ru-RU" sz="1800" b="1" dirty="0" smtClean="0">
                <a:solidFill>
                  <a:srgbClr val="163470"/>
                </a:solidFill>
              </a:rPr>
              <a:t>e</a:t>
            </a:r>
            <a:r>
              <a:rPr lang="ru-RU" sz="1800" b="1" baseline="30000" dirty="0">
                <a:solidFill>
                  <a:srgbClr val="163470"/>
                </a:solidFill>
              </a:rPr>
              <a:t>–</a:t>
            </a:r>
            <a:r>
              <a:rPr lang="ru-RU" sz="1800" b="1" dirty="0">
                <a:solidFill>
                  <a:srgbClr val="163470"/>
                </a:solidFill>
              </a:rPr>
              <a:t> </a:t>
            </a:r>
            <a:r>
              <a:rPr lang="ru-RU" sz="1800" b="1" dirty="0" smtClean="0">
                <a:solidFill>
                  <a:srgbClr val="163470"/>
                </a:solidFill>
              </a:rPr>
              <a:t>→ </a:t>
            </a:r>
            <a:r>
              <a:rPr lang="ru-RU" sz="1800" b="1" dirty="0">
                <a:solidFill>
                  <a:srgbClr val="163470"/>
                </a:solidFill>
              </a:rPr>
              <a:t>π</a:t>
            </a:r>
            <a:r>
              <a:rPr lang="ru-RU" sz="1800" b="1" baseline="30000" dirty="0" smtClean="0">
                <a:solidFill>
                  <a:srgbClr val="163470"/>
                </a:solidFill>
              </a:rPr>
              <a:t>+ </a:t>
            </a:r>
            <a:r>
              <a:rPr lang="ru-RU" sz="1800" b="1" dirty="0" smtClean="0">
                <a:solidFill>
                  <a:srgbClr val="163470"/>
                </a:solidFill>
              </a:rPr>
              <a:t>π</a:t>
            </a:r>
            <a:r>
              <a:rPr lang="ru-RU" sz="1800" b="1" baseline="30000" dirty="0" smtClean="0">
                <a:solidFill>
                  <a:srgbClr val="163470"/>
                </a:solidFill>
              </a:rPr>
              <a:t>– </a:t>
            </a:r>
            <a:r>
              <a:rPr lang="ru-RU" sz="1800" b="1" dirty="0" smtClean="0">
                <a:solidFill>
                  <a:srgbClr val="163470"/>
                </a:solidFill>
              </a:rPr>
              <a:t>π</a:t>
            </a:r>
            <a:r>
              <a:rPr lang="ru-RU" sz="1800" b="1" baseline="30000" dirty="0" smtClean="0">
                <a:solidFill>
                  <a:srgbClr val="163470"/>
                </a:solidFill>
              </a:rPr>
              <a:t>0</a:t>
            </a:r>
            <a:r>
              <a:rPr lang="ru-RU" sz="1800" b="1" dirty="0" smtClean="0">
                <a:solidFill>
                  <a:srgbClr val="163470"/>
                </a:solidFill>
              </a:rPr>
              <a:t> </a:t>
            </a:r>
            <a:r>
              <a:rPr lang="ru-RU" sz="1800" b="1" dirty="0">
                <a:solidFill>
                  <a:srgbClr val="163470"/>
                </a:solidFill>
              </a:rPr>
              <a:t>на детекторе </a:t>
            </a:r>
            <a:r>
              <a:rPr lang="ru-RU" sz="1800" b="1" dirty="0" smtClean="0">
                <a:solidFill>
                  <a:srgbClr val="163470"/>
                </a:solidFill>
              </a:rPr>
              <a:t>СНД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 descr="C:\TanyaD\3pi-work\Seminar\kinepc-p8-dalnew1-v2e.eps.png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145" y="1543393"/>
            <a:ext cx="1950081" cy="1915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780" y="1543393"/>
            <a:ext cx="1959429" cy="191936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825" y="4254204"/>
            <a:ext cx="2688861" cy="178726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43146" y="3297740"/>
            <a:ext cx="532349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163470"/>
                </a:solidFill>
              </a:rPr>
              <a:t>Проекция распределения </a:t>
            </a:r>
            <a:r>
              <a:rPr lang="ru-RU" sz="1100" dirty="0" err="1">
                <a:solidFill>
                  <a:srgbClr val="163470"/>
                </a:solidFill>
              </a:rPr>
              <a:t>Далица</a:t>
            </a:r>
            <a:r>
              <a:rPr lang="ru-RU" sz="1100" dirty="0">
                <a:solidFill>
                  <a:srgbClr val="163470"/>
                </a:solidFill>
              </a:rPr>
              <a:t> (слева) и спектр инвариантных масс π</a:t>
            </a:r>
            <a:r>
              <a:rPr lang="ru-RU" sz="1100" baseline="30000" dirty="0">
                <a:solidFill>
                  <a:srgbClr val="163470"/>
                </a:solidFill>
              </a:rPr>
              <a:t>+</a:t>
            </a:r>
            <a:r>
              <a:rPr lang="ru-RU" sz="1100" dirty="0">
                <a:solidFill>
                  <a:srgbClr val="163470"/>
                </a:solidFill>
              </a:rPr>
              <a:t>π</a:t>
            </a:r>
            <a:r>
              <a:rPr lang="ru-RU" sz="1100" baseline="30000" dirty="0">
                <a:solidFill>
                  <a:srgbClr val="163470"/>
                </a:solidFill>
              </a:rPr>
              <a:t>–</a:t>
            </a:r>
            <a:r>
              <a:rPr lang="ru-RU" sz="1100" dirty="0">
                <a:solidFill>
                  <a:srgbClr val="163470"/>
                </a:solidFill>
              </a:rPr>
              <a:t> (справа</a:t>
            </a:r>
            <a:r>
              <a:rPr lang="ru-RU" sz="1100" dirty="0" smtClean="0">
                <a:solidFill>
                  <a:srgbClr val="163470"/>
                </a:solidFill>
              </a:rPr>
              <a:t>)</a:t>
            </a:r>
            <a:r>
              <a:rPr lang="en-US" sz="1100" dirty="0">
                <a:solidFill>
                  <a:srgbClr val="163470"/>
                </a:solidFill>
              </a:rPr>
              <a:t>.</a:t>
            </a:r>
            <a:r>
              <a:rPr lang="ru-RU" sz="1100" dirty="0" smtClean="0">
                <a:solidFill>
                  <a:srgbClr val="163470"/>
                </a:solidFill>
              </a:rPr>
              <a:t> Точки </a:t>
            </a:r>
            <a:r>
              <a:rPr lang="ru-RU" sz="1100" dirty="0">
                <a:solidFill>
                  <a:srgbClr val="163470"/>
                </a:solidFill>
              </a:rPr>
              <a:t>с ошибками – экспериментальные данные, сплошная линия – результат аппроксимации, </a:t>
            </a:r>
            <a:r>
              <a:rPr lang="ru-RU" sz="1100" dirty="0" smtClean="0">
                <a:solidFill>
                  <a:srgbClr val="163470"/>
                </a:solidFill>
              </a:rPr>
              <a:t>пунктир </a:t>
            </a:r>
            <a:r>
              <a:rPr lang="ru-RU" sz="1100" dirty="0">
                <a:solidFill>
                  <a:srgbClr val="163470"/>
                </a:solidFill>
              </a:rPr>
              <a:t>– вклад механизма ρ(770)π, штрих-пунктир – ρ(1450)π, заполненная гистограмма – ω(782)π, </a:t>
            </a:r>
            <a:r>
              <a:rPr lang="ru-RU" sz="1100" dirty="0" smtClean="0">
                <a:solidFill>
                  <a:srgbClr val="163470"/>
                </a:solidFill>
              </a:rPr>
              <a:t>синяя </a:t>
            </a:r>
            <a:r>
              <a:rPr lang="ru-RU" sz="1100" dirty="0">
                <a:solidFill>
                  <a:srgbClr val="163470"/>
                </a:solidFill>
              </a:rPr>
              <a:t>– вклад от интерференции между ρ(770)π </a:t>
            </a:r>
            <a:endParaRPr lang="en-US" sz="1100" dirty="0" smtClean="0">
              <a:solidFill>
                <a:srgbClr val="163470"/>
              </a:solidFill>
            </a:endParaRPr>
          </a:p>
          <a:p>
            <a:r>
              <a:rPr lang="ru-RU" sz="1100" dirty="0" smtClean="0">
                <a:solidFill>
                  <a:srgbClr val="163470"/>
                </a:solidFill>
              </a:rPr>
              <a:t>и </a:t>
            </a:r>
            <a:r>
              <a:rPr lang="ru-RU" sz="1100" dirty="0">
                <a:solidFill>
                  <a:srgbClr val="163470"/>
                </a:solidFill>
              </a:rPr>
              <a:t>ρ(1450)π, </a:t>
            </a:r>
            <a:r>
              <a:rPr lang="ru-RU" sz="1100" dirty="0" smtClean="0">
                <a:solidFill>
                  <a:srgbClr val="163470"/>
                </a:solidFill>
              </a:rPr>
              <a:t>красная </a:t>
            </a:r>
            <a:r>
              <a:rPr lang="ru-RU" sz="1100" dirty="0">
                <a:solidFill>
                  <a:srgbClr val="163470"/>
                </a:solidFill>
              </a:rPr>
              <a:t>– интерференция между ω(782)π и ρ(770,1450)π</a:t>
            </a:r>
            <a:endParaRPr lang="ru-RU" sz="1100" dirty="0">
              <a:solidFill>
                <a:srgbClr val="16347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36964" y="5876949"/>
            <a:ext cx="4779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163470"/>
                </a:solidFill>
              </a:rPr>
              <a:t>Измеренная энергетическая зависимость сечений процессов </a:t>
            </a:r>
            <a:r>
              <a:rPr lang="ru-RU" sz="1100" dirty="0" err="1">
                <a:solidFill>
                  <a:srgbClr val="163470"/>
                </a:solidFill>
              </a:rPr>
              <a:t>е</a:t>
            </a:r>
            <a:r>
              <a:rPr lang="ru-RU" sz="1100" baseline="30000" dirty="0" err="1">
                <a:solidFill>
                  <a:srgbClr val="163470"/>
                </a:solidFill>
              </a:rPr>
              <a:t>+</a:t>
            </a:r>
            <a:r>
              <a:rPr lang="ru-RU" sz="1100" dirty="0" err="1">
                <a:solidFill>
                  <a:srgbClr val="163470"/>
                </a:solidFill>
              </a:rPr>
              <a:t>e</a:t>
            </a:r>
            <a:r>
              <a:rPr lang="ru-RU" sz="1100" baseline="30000" dirty="0">
                <a:solidFill>
                  <a:srgbClr val="163470"/>
                </a:solidFill>
              </a:rPr>
              <a:t>–</a:t>
            </a:r>
            <a:r>
              <a:rPr lang="ru-RU" sz="1100" dirty="0">
                <a:solidFill>
                  <a:srgbClr val="163470"/>
                </a:solidFill>
              </a:rPr>
              <a:t>→ρ(770)π, ρ(1450)π  и ω(782)π. Кривая показывает полное сечение </a:t>
            </a:r>
            <a:r>
              <a:rPr lang="ru-RU" sz="1100" dirty="0" err="1">
                <a:solidFill>
                  <a:srgbClr val="163470"/>
                </a:solidFill>
              </a:rPr>
              <a:t>е</a:t>
            </a:r>
            <a:r>
              <a:rPr lang="ru-RU" sz="1100" baseline="30000" dirty="0" err="1">
                <a:solidFill>
                  <a:srgbClr val="163470"/>
                </a:solidFill>
              </a:rPr>
              <a:t>+</a:t>
            </a:r>
            <a:r>
              <a:rPr lang="ru-RU" sz="1100" dirty="0" err="1">
                <a:solidFill>
                  <a:srgbClr val="163470"/>
                </a:solidFill>
              </a:rPr>
              <a:t>e</a:t>
            </a:r>
            <a:r>
              <a:rPr lang="ru-RU" sz="1100" baseline="30000" dirty="0">
                <a:solidFill>
                  <a:srgbClr val="163470"/>
                </a:solidFill>
              </a:rPr>
              <a:t>–</a:t>
            </a:r>
            <a:r>
              <a:rPr lang="ru-RU" sz="1100" dirty="0">
                <a:solidFill>
                  <a:srgbClr val="163470"/>
                </a:solidFill>
              </a:rPr>
              <a:t> → π</a:t>
            </a:r>
            <a:r>
              <a:rPr lang="ru-RU" sz="1100" baseline="30000" dirty="0">
                <a:solidFill>
                  <a:srgbClr val="163470"/>
                </a:solidFill>
              </a:rPr>
              <a:t>+</a:t>
            </a:r>
            <a:r>
              <a:rPr lang="ru-RU" sz="1100" dirty="0">
                <a:solidFill>
                  <a:srgbClr val="163470"/>
                </a:solidFill>
              </a:rPr>
              <a:t>π</a:t>
            </a:r>
            <a:r>
              <a:rPr lang="ru-RU" sz="1100" baseline="30000" dirty="0">
                <a:solidFill>
                  <a:srgbClr val="163470"/>
                </a:solidFill>
              </a:rPr>
              <a:t>–</a:t>
            </a:r>
            <a:r>
              <a:rPr lang="ru-RU" sz="1100" dirty="0">
                <a:solidFill>
                  <a:srgbClr val="163470"/>
                </a:solidFill>
              </a:rPr>
              <a:t>π</a:t>
            </a:r>
            <a:r>
              <a:rPr lang="ru-RU" sz="1100" baseline="30000" dirty="0">
                <a:solidFill>
                  <a:srgbClr val="163470"/>
                </a:solidFill>
              </a:rPr>
              <a:t>0</a:t>
            </a:r>
            <a:r>
              <a:rPr lang="ru-RU" sz="1100" dirty="0" smtClean="0">
                <a:solidFill>
                  <a:srgbClr val="163470"/>
                </a:solidFill>
              </a:rPr>
              <a:t>.</a:t>
            </a:r>
            <a:endParaRPr lang="ru-RU" sz="1100" dirty="0">
              <a:solidFill>
                <a:srgbClr val="1634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8089</TotalTime>
  <Words>115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Изучение динамики процесса е+ e– → π+ π– π0 на детекторе СНД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TanyaD</cp:lastModifiedBy>
  <cp:revision>640</cp:revision>
  <cp:lastPrinted>2020-01-14T01:52:00Z</cp:lastPrinted>
  <dcterms:created xsi:type="dcterms:W3CDTF">2019-05-20T10:35:54Z</dcterms:created>
  <dcterms:modified xsi:type="dcterms:W3CDTF">2020-12-02T08:24:56Z</dcterms:modified>
</cp:coreProperties>
</file>