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69" d="100"/>
          <a:sy n="69" d="100"/>
        </p:scale>
        <p:origin x="-992" y="-68"/>
      </p:cViewPr>
      <p:guideLst>
        <p:guide orient="horz" pos="2160"/>
        <p:guide orient="horz" pos="215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624913" y="1633828"/>
            <a:ext cx="308926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Автор: </a:t>
            </a:r>
            <a:r>
              <a:rPr lang="ru-RU" sz="1400" b="1" i="1" dirty="0">
                <a:solidFill>
                  <a:srgbClr val="1B4089"/>
                </a:solidFill>
                <a:latin typeface="Calibri"/>
                <a:ea typeface="Verdana" pitchFamily="34" charset="0"/>
              </a:rPr>
              <a:t>коллаборация СНД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11442818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 </a:t>
            </a:r>
            <a:r>
              <a:rPr lang="en-US" sz="1050" b="1" i="0" dirty="0" err="1">
                <a:solidFill>
                  <a:srgbClr val="163470"/>
                </a:solidFill>
              </a:rPr>
              <a:t>M.N.Achasov</a:t>
            </a:r>
            <a:r>
              <a:rPr lang="en-US" sz="1050" b="1" i="0" dirty="0">
                <a:solidFill>
                  <a:srgbClr val="163470"/>
                </a:solidFill>
              </a:rPr>
              <a:t> et al. </a:t>
            </a:r>
            <a:r>
              <a:rPr lang="en-US" sz="1050" b="1" i="0" dirty="0" err="1">
                <a:solidFill>
                  <a:srgbClr val="163470"/>
                </a:solidFill>
              </a:rPr>
              <a:t>Eur.Phys.J.C</a:t>
            </a:r>
            <a:r>
              <a:rPr lang="en-US" sz="1050" b="1" i="0" dirty="0">
                <a:solidFill>
                  <a:srgbClr val="163470"/>
                </a:solidFill>
              </a:rPr>
              <a:t> 80 (2020) 11, 1008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099589"/>
            <a:ext cx="6578607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</a:rPr>
              <a:t>В энергетической области  1.05-2.0 ГэВ впервые измерено сечение процесса </a:t>
            </a:r>
            <a:r>
              <a:rPr lang="ru-RU" sz="1600" dirty="0" err="1">
                <a:solidFill>
                  <a:srgbClr val="163470"/>
                </a:solidFill>
              </a:rPr>
              <a:t>e</a:t>
            </a:r>
            <a:r>
              <a:rPr lang="ru-RU" sz="1600" baseline="30000" dirty="0" err="1">
                <a:solidFill>
                  <a:srgbClr val="163470"/>
                </a:solidFill>
              </a:rPr>
              <a:t>+</a:t>
            </a:r>
            <a:r>
              <a:rPr lang="ru-RU" sz="1600" dirty="0" err="1">
                <a:solidFill>
                  <a:srgbClr val="163470"/>
                </a:solidFill>
              </a:rPr>
              <a:t>e</a:t>
            </a:r>
            <a:r>
              <a:rPr lang="ru-RU" sz="1600" baseline="30000" dirty="0">
                <a:solidFill>
                  <a:srgbClr val="163470"/>
                </a:solidFill>
              </a:rPr>
              <a:t>-</a:t>
            </a:r>
            <a:r>
              <a:rPr lang="ru-RU" sz="1600" dirty="0">
                <a:solidFill>
                  <a:srgbClr val="163470"/>
                </a:solidFill>
              </a:rPr>
              <a:t>→ηπ</a:t>
            </a:r>
            <a:r>
              <a:rPr lang="ru-RU" sz="1600" baseline="30000" dirty="0">
                <a:solidFill>
                  <a:srgbClr val="163470"/>
                </a:solidFill>
              </a:rPr>
              <a:t>0</a:t>
            </a:r>
            <a:r>
              <a:rPr lang="ru-RU" sz="1600" dirty="0">
                <a:solidFill>
                  <a:srgbClr val="163470"/>
                </a:solidFill>
              </a:rPr>
              <a:t>γ на данных с интегральной светимостью 94 пб</a:t>
            </a:r>
            <a:r>
              <a:rPr lang="ru-RU" sz="1600" baseline="30000" dirty="0">
                <a:solidFill>
                  <a:srgbClr val="163470"/>
                </a:solidFill>
              </a:rPr>
              <a:t>-1</a:t>
            </a:r>
            <a:r>
              <a:rPr lang="en-US" sz="1600" dirty="0">
                <a:solidFill>
                  <a:srgbClr val="163470"/>
                </a:solidFill>
              </a:rPr>
              <a:t>, </a:t>
            </a:r>
            <a:r>
              <a:rPr lang="ru-RU" sz="1600" dirty="0">
                <a:solidFill>
                  <a:srgbClr val="163470"/>
                </a:solidFill>
              </a:rPr>
              <a:t>набранных детектором СНД на </a:t>
            </a:r>
            <a:r>
              <a:rPr lang="ru-RU" sz="1600" dirty="0" err="1">
                <a:solidFill>
                  <a:srgbClr val="163470"/>
                </a:solidFill>
              </a:rPr>
              <a:t>e</a:t>
            </a:r>
            <a:r>
              <a:rPr lang="ru-RU" sz="1600" baseline="30000" dirty="0" err="1">
                <a:solidFill>
                  <a:srgbClr val="163470"/>
                </a:solidFill>
              </a:rPr>
              <a:t>+</a:t>
            </a:r>
            <a:r>
              <a:rPr lang="ru-RU" sz="1600" dirty="0" err="1">
                <a:solidFill>
                  <a:srgbClr val="163470"/>
                </a:solidFill>
              </a:rPr>
              <a:t>e</a:t>
            </a:r>
            <a:r>
              <a:rPr lang="ru-RU" sz="1600" baseline="30000" dirty="0">
                <a:solidFill>
                  <a:srgbClr val="163470"/>
                </a:solidFill>
              </a:rPr>
              <a:t>-</a:t>
            </a:r>
            <a:r>
              <a:rPr lang="ru-RU" sz="1600" dirty="0">
                <a:solidFill>
                  <a:srgbClr val="163470"/>
                </a:solidFill>
              </a:rPr>
              <a:t> коллайдере ВЭПП-2000. Были проанализированы промежуточные механизмы, дающие вклад в этот процесс. Доминирующим механизмом является переход через промежуточное адронное состояние  e</a:t>
            </a:r>
            <a:r>
              <a:rPr lang="ru-RU" sz="1600" baseline="30000" dirty="0">
                <a:solidFill>
                  <a:srgbClr val="163470"/>
                </a:solidFill>
              </a:rPr>
              <a:t>+</a:t>
            </a:r>
            <a:r>
              <a:rPr lang="ru-RU" sz="1600" dirty="0">
                <a:solidFill>
                  <a:srgbClr val="163470"/>
                </a:solidFill>
              </a:rPr>
              <a:t>e</a:t>
            </a:r>
            <a:r>
              <a:rPr lang="ru-RU" sz="1600" baseline="30000" dirty="0">
                <a:solidFill>
                  <a:srgbClr val="163470"/>
                </a:solidFill>
              </a:rPr>
              <a:t>-</a:t>
            </a:r>
            <a:r>
              <a:rPr lang="ru-RU" sz="1600" dirty="0">
                <a:solidFill>
                  <a:srgbClr val="163470"/>
                </a:solidFill>
              </a:rPr>
              <a:t>→</a:t>
            </a:r>
            <a:r>
              <a:rPr lang="ru-RU" sz="1600" dirty="0" err="1">
                <a:solidFill>
                  <a:srgbClr val="163470"/>
                </a:solidFill>
              </a:rPr>
              <a:t>ωη</a:t>
            </a:r>
            <a:r>
              <a:rPr lang="ru-RU" sz="1600" dirty="0">
                <a:solidFill>
                  <a:srgbClr val="163470"/>
                </a:solidFill>
              </a:rPr>
              <a:t> (ω→π</a:t>
            </a:r>
            <a:r>
              <a:rPr lang="ru-RU" sz="1600" baseline="30000" dirty="0">
                <a:solidFill>
                  <a:srgbClr val="163470"/>
                </a:solidFill>
              </a:rPr>
              <a:t>0</a:t>
            </a:r>
            <a:r>
              <a:rPr lang="ru-RU" sz="1600" dirty="0">
                <a:solidFill>
                  <a:srgbClr val="163470"/>
                </a:solidFill>
              </a:rPr>
              <a:t>γ). Измеренное сечение подпроцесса e</a:t>
            </a:r>
            <a:r>
              <a:rPr lang="ru-RU" sz="1600" baseline="30000" dirty="0">
                <a:solidFill>
                  <a:srgbClr val="163470"/>
                </a:solidFill>
              </a:rPr>
              <a:t>+</a:t>
            </a:r>
            <a:r>
              <a:rPr lang="ru-RU" sz="1600" dirty="0">
                <a:solidFill>
                  <a:srgbClr val="163470"/>
                </a:solidFill>
              </a:rPr>
              <a:t>e</a:t>
            </a:r>
            <a:r>
              <a:rPr lang="ru-RU" sz="1600" baseline="30000" dirty="0">
                <a:solidFill>
                  <a:srgbClr val="163470"/>
                </a:solidFill>
              </a:rPr>
              <a:t>-</a:t>
            </a:r>
            <a:r>
              <a:rPr lang="ru-RU" sz="1600" dirty="0">
                <a:solidFill>
                  <a:srgbClr val="163470"/>
                </a:solidFill>
              </a:rPr>
              <a:t>→</a:t>
            </a:r>
            <a:r>
              <a:rPr lang="ru-RU" sz="1600" dirty="0" err="1">
                <a:solidFill>
                  <a:srgbClr val="163470"/>
                </a:solidFill>
              </a:rPr>
              <a:t>ωη→η</a:t>
            </a:r>
            <a:r>
              <a:rPr lang="ru-RU" sz="1600" dirty="0">
                <a:solidFill>
                  <a:srgbClr val="163470"/>
                </a:solidFill>
              </a:rPr>
              <a:t>π</a:t>
            </a:r>
            <a:r>
              <a:rPr lang="ru-RU" sz="1600" baseline="30000" dirty="0">
                <a:solidFill>
                  <a:srgbClr val="163470"/>
                </a:solidFill>
              </a:rPr>
              <a:t>0</a:t>
            </a:r>
            <a:r>
              <a:rPr lang="ru-RU" sz="1600" dirty="0">
                <a:solidFill>
                  <a:srgbClr val="163470"/>
                </a:solidFill>
              </a:rPr>
              <a:t>γ согласуется с предыдущими измерениями в моде распада ω→ π</a:t>
            </a:r>
            <a:r>
              <a:rPr lang="ru-RU" sz="1600" baseline="30000" dirty="0">
                <a:solidFill>
                  <a:srgbClr val="163470"/>
                </a:solidFill>
              </a:rPr>
              <a:t>+</a:t>
            </a:r>
            <a:r>
              <a:rPr lang="ru-RU" sz="1600" dirty="0">
                <a:solidFill>
                  <a:srgbClr val="163470"/>
                </a:solidFill>
              </a:rPr>
              <a:t>π</a:t>
            </a:r>
            <a:r>
              <a:rPr lang="ru-RU" sz="1600" baseline="30000" dirty="0">
                <a:solidFill>
                  <a:srgbClr val="163470"/>
                </a:solidFill>
              </a:rPr>
              <a:t>=</a:t>
            </a:r>
            <a:r>
              <a:rPr lang="ru-RU" sz="1600" dirty="0">
                <a:solidFill>
                  <a:srgbClr val="163470"/>
                </a:solidFill>
              </a:rPr>
              <a:t>π</a:t>
            </a:r>
            <a:r>
              <a:rPr lang="ru-RU" sz="1600" baseline="30000" dirty="0">
                <a:solidFill>
                  <a:srgbClr val="163470"/>
                </a:solidFill>
              </a:rPr>
              <a:t>0</a:t>
            </a:r>
            <a:r>
              <a:rPr lang="ru-RU" sz="1600" dirty="0">
                <a:solidFill>
                  <a:srgbClr val="163470"/>
                </a:solidFill>
              </a:rPr>
              <a:t>. Со значимостью 5.6 стандартных отклонений  обнаружен вклад радиационного процесса, который может идти, например, через промежуточное состояния </a:t>
            </a:r>
            <a:r>
              <a:rPr lang="ru-RU" sz="1600" dirty="0" err="1">
                <a:solidFill>
                  <a:srgbClr val="163470"/>
                </a:solidFill>
              </a:rPr>
              <a:t>e</a:t>
            </a:r>
            <a:r>
              <a:rPr lang="ru-RU" sz="1600" baseline="30000" dirty="0" err="1">
                <a:solidFill>
                  <a:srgbClr val="163470"/>
                </a:solidFill>
              </a:rPr>
              <a:t>+</a:t>
            </a:r>
            <a:r>
              <a:rPr lang="ru-RU" sz="1600" dirty="0" err="1">
                <a:solidFill>
                  <a:srgbClr val="163470"/>
                </a:solidFill>
              </a:rPr>
              <a:t>e</a:t>
            </a:r>
            <a:r>
              <a:rPr lang="ru-RU" sz="1600" baseline="30000" dirty="0">
                <a:solidFill>
                  <a:srgbClr val="163470"/>
                </a:solidFill>
              </a:rPr>
              <a:t>-</a:t>
            </a:r>
            <a:r>
              <a:rPr lang="ru-RU" sz="1600" dirty="0">
                <a:solidFill>
                  <a:srgbClr val="163470"/>
                </a:solidFill>
              </a:rPr>
              <a:t>→ а</a:t>
            </a:r>
            <a:r>
              <a:rPr lang="ru-RU" sz="1600" baseline="-25000" dirty="0">
                <a:solidFill>
                  <a:srgbClr val="163470"/>
                </a:solidFill>
              </a:rPr>
              <a:t>0</a:t>
            </a:r>
            <a:r>
              <a:rPr lang="ru-RU" sz="1600" dirty="0">
                <a:solidFill>
                  <a:srgbClr val="163470"/>
                </a:solidFill>
              </a:rPr>
              <a:t>(1450)</a:t>
            </a:r>
            <a:r>
              <a:rPr lang="ru-RU" sz="1600" dirty="0" err="1">
                <a:solidFill>
                  <a:srgbClr val="163470"/>
                </a:solidFill>
              </a:rPr>
              <a:t>γ </a:t>
            </a:r>
            <a:r>
              <a:rPr lang="ru-RU" sz="1600" dirty="0">
                <a:solidFill>
                  <a:srgbClr val="163470"/>
                </a:solidFill>
              </a:rPr>
              <a:t>. Сечение этого радиационного вклада  </a:t>
            </a:r>
            <a:r>
              <a:rPr lang="ru-RU" sz="1600" dirty="0" err="1">
                <a:solidFill>
                  <a:srgbClr val="163470"/>
                </a:solidFill>
              </a:rPr>
              <a:t>составиляет</a:t>
            </a:r>
            <a:r>
              <a:rPr lang="ru-RU" sz="1600" dirty="0">
                <a:solidFill>
                  <a:srgbClr val="163470"/>
                </a:solidFill>
              </a:rPr>
              <a:t> 15-20 </a:t>
            </a:r>
            <a:r>
              <a:rPr lang="ru-RU" sz="1600" dirty="0" err="1">
                <a:solidFill>
                  <a:srgbClr val="163470"/>
                </a:solidFill>
              </a:rPr>
              <a:t>пб</a:t>
            </a:r>
            <a:r>
              <a:rPr lang="ru-RU" sz="1600" dirty="0">
                <a:solidFill>
                  <a:srgbClr val="163470"/>
                </a:solidFill>
              </a:rPr>
              <a:t> в широком диапазоне энергии от 1.3 до 1.9 ГэВ.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443783" y="1324606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Изучение процесса </a:t>
            </a:r>
            <a:r>
              <a:rPr lang="ru-RU" sz="1800" b="1" dirty="0" err="1">
                <a:solidFill>
                  <a:srgbClr val="163470"/>
                </a:solidFill>
                <a:latin typeface="+mn-lt"/>
                <a:ea typeface="+mn-ea"/>
                <a:cs typeface="+mn-cs"/>
              </a:rPr>
              <a:t>e</a:t>
            </a:r>
            <a:r>
              <a:rPr lang="ru-RU" sz="1800" b="1" baseline="30000" dirty="0" err="1">
                <a:solidFill>
                  <a:srgbClr val="163470"/>
                </a:solidFill>
                <a:latin typeface="+mn-lt"/>
                <a:ea typeface="+mn-ea"/>
                <a:cs typeface="+mn-cs"/>
              </a:rPr>
              <a:t>+</a:t>
            </a:r>
            <a:r>
              <a:rPr lang="ru-RU" sz="1800" b="1" dirty="0" err="1">
                <a:solidFill>
                  <a:srgbClr val="163470"/>
                </a:solidFill>
                <a:latin typeface="+mn-lt"/>
                <a:ea typeface="+mn-ea"/>
                <a:cs typeface="+mn-cs"/>
              </a:rPr>
              <a:t>e</a:t>
            </a:r>
            <a:r>
              <a:rPr lang="ru-RU" sz="1800" b="1" baseline="30000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-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→ηπ</a:t>
            </a:r>
            <a:r>
              <a:rPr lang="ru-RU" sz="1800" b="1" baseline="30000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0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γ на детекторе СНД</a:t>
            </a:r>
            <a:b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</a:b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3527" y="5300007"/>
            <a:ext cx="4529667" cy="43088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>
                <a:solidFill>
                  <a:srgbClr val="163470"/>
                </a:solidFill>
              </a:rPr>
              <a:t>Энергетическая зависимость сечения радиационного вклада </a:t>
            </a:r>
            <a:r>
              <a:rPr lang="ru-RU" sz="1100" dirty="0" err="1">
                <a:solidFill>
                  <a:srgbClr val="163470"/>
                </a:solidFill>
              </a:rPr>
              <a:t>e</a:t>
            </a:r>
            <a:r>
              <a:rPr lang="ru-RU" sz="1100" baseline="30000" dirty="0" err="1">
                <a:solidFill>
                  <a:srgbClr val="163470"/>
                </a:solidFill>
              </a:rPr>
              <a:t>+</a:t>
            </a:r>
            <a:r>
              <a:rPr lang="ru-RU" sz="1100" dirty="0" err="1">
                <a:solidFill>
                  <a:srgbClr val="163470"/>
                </a:solidFill>
              </a:rPr>
              <a:t>e</a:t>
            </a:r>
            <a:r>
              <a:rPr lang="ru-RU" sz="1100" baseline="30000" dirty="0">
                <a:solidFill>
                  <a:srgbClr val="163470"/>
                </a:solidFill>
              </a:rPr>
              <a:t>-</a:t>
            </a:r>
            <a:r>
              <a:rPr lang="ru-RU" sz="1100" dirty="0">
                <a:solidFill>
                  <a:srgbClr val="163470"/>
                </a:solidFill>
              </a:rPr>
              <a:t>→</a:t>
            </a:r>
            <a:r>
              <a:rPr lang="ru-RU" sz="1100" dirty="0" err="1">
                <a:solidFill>
                  <a:srgbClr val="163470"/>
                </a:solidFill>
              </a:rPr>
              <a:t>rad</a:t>
            </a:r>
            <a:r>
              <a:rPr lang="ru-RU" sz="1100">
                <a:solidFill>
                  <a:srgbClr val="163470"/>
                </a:solidFill>
              </a:rPr>
              <a:t>-ηπ</a:t>
            </a:r>
            <a:r>
              <a:rPr lang="ru-RU" sz="1100" baseline="30000">
                <a:solidFill>
                  <a:srgbClr val="163470"/>
                </a:solidFill>
              </a:rPr>
              <a:t>0</a:t>
            </a:r>
            <a:r>
              <a:rPr lang="ru-RU" sz="1100">
                <a:solidFill>
                  <a:srgbClr val="163470"/>
                </a:solidFill>
              </a:rPr>
              <a:t>γ, измеренная </a:t>
            </a:r>
            <a:r>
              <a:rPr lang="ru-RU" sz="1100" dirty="0">
                <a:solidFill>
                  <a:srgbClr val="163470"/>
                </a:solidFill>
              </a:rPr>
              <a:t>в данной работе 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Рисунок 18" descr="https://wwwsnd.inp.nsk.su/~kardapo/work/pic/crs-nonometa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96" y="2150543"/>
            <a:ext cx="4525278" cy="292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7902</TotalTime>
  <Words>166</Words>
  <Application>Microsoft Office PowerPoint</Application>
  <PresentationFormat>Произвольный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1_Тема Office</vt:lpstr>
      <vt:lpstr>Изучение процесса e+e-→ηπ0γ на детекторе СНД 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Пользователь Windows</cp:lastModifiedBy>
  <cp:revision>637</cp:revision>
  <cp:lastPrinted>2020-01-14T01:52:00Z</cp:lastPrinted>
  <dcterms:created xsi:type="dcterms:W3CDTF">2019-05-20T10:35:54Z</dcterms:created>
  <dcterms:modified xsi:type="dcterms:W3CDTF">2020-12-02T10:05:40Z</dcterms:modified>
</cp:coreProperties>
</file>