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440" r:id="rId2"/>
  </p:sldIdLst>
  <p:sldSz cx="12192000" cy="6858000"/>
  <p:notesSz cx="6805613" cy="99441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Rg st="1" end="31"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B5C9F1"/>
    <a:srgbClr val="163470"/>
    <a:srgbClr val="FF3300"/>
    <a:srgbClr val="F43F06"/>
    <a:srgbClr val="00CC00"/>
    <a:srgbClr val="ECE890"/>
    <a:srgbClr val="18397A"/>
    <a:srgbClr val="1B4089"/>
    <a:srgbClr val="008A3E"/>
    <a:srgbClr val="F0FA72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5332" autoAdjust="0"/>
  </p:normalViewPr>
  <p:slideViewPr>
    <p:cSldViewPr snapToGrid="0">
      <p:cViewPr>
        <p:scale>
          <a:sx n="100" d="100"/>
          <a:sy n="100" d="100"/>
        </p:scale>
        <p:origin x="-654" y="-468"/>
      </p:cViewPr>
      <p:guideLst>
        <p:guide orient="horz" pos="2155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16674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9841" cy="497762"/>
          </a:xfrm>
          <a:prstGeom prst="rect">
            <a:avLst/>
          </a:prstGeom>
        </p:spPr>
        <p:txBody>
          <a:bodyPr vert="horz" lIns="91595" tIns="45798" rIns="91595" bIns="45798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4184" y="1"/>
            <a:ext cx="2949841" cy="497762"/>
          </a:xfrm>
          <a:prstGeom prst="rect">
            <a:avLst/>
          </a:prstGeom>
        </p:spPr>
        <p:txBody>
          <a:bodyPr vert="horz" lIns="91595" tIns="45798" rIns="91595" bIns="45798" rtlCol="0"/>
          <a:lstStyle>
            <a:lvl1pPr algn="r">
              <a:defRPr sz="1200"/>
            </a:lvl1pPr>
          </a:lstStyle>
          <a:p>
            <a:fld id="{CE29251B-1858-4AD5-9EA0-DC4B5B393A0E}" type="datetimeFigureOut">
              <a:rPr lang="ru-RU" smtClean="0"/>
              <a:pPr/>
              <a:t>01.12.2020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88900" y="746125"/>
            <a:ext cx="6627813" cy="37290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595" tIns="45798" rIns="91595" bIns="45798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0244" y="4723170"/>
            <a:ext cx="5445126" cy="4475083"/>
          </a:xfrm>
          <a:prstGeom prst="rect">
            <a:avLst/>
          </a:prstGeom>
        </p:spPr>
        <p:txBody>
          <a:bodyPr vert="horz" lIns="91595" tIns="45798" rIns="91595" bIns="45798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4749"/>
            <a:ext cx="2949841" cy="497761"/>
          </a:xfrm>
          <a:prstGeom prst="rect">
            <a:avLst/>
          </a:prstGeom>
        </p:spPr>
        <p:txBody>
          <a:bodyPr vert="horz" lIns="91595" tIns="45798" rIns="91595" bIns="45798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4184" y="9444749"/>
            <a:ext cx="2949841" cy="497761"/>
          </a:xfrm>
          <a:prstGeom prst="rect">
            <a:avLst/>
          </a:prstGeom>
        </p:spPr>
        <p:txBody>
          <a:bodyPr vert="horz" lIns="91595" tIns="45798" rIns="91595" bIns="45798" rtlCol="0" anchor="b"/>
          <a:lstStyle>
            <a:lvl1pPr algn="r">
              <a:defRPr sz="1200"/>
            </a:lvl1pPr>
          </a:lstStyle>
          <a:p>
            <a:fld id="{1D82E099-6EB9-476F-A11A-21E927E2E52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5687248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82E099-6EB9-476F-A11A-21E927E2E520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01526" y="1880317"/>
            <a:ext cx="9766479" cy="2099257"/>
          </a:xfrm>
        </p:spPr>
        <p:txBody>
          <a:bodyPr anchor="b"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ClrTx/>
              <a:buSzTx/>
              <a:buFontTx/>
              <a:buNone/>
              <a:tabLst/>
              <a:defRPr sz="4400"/>
            </a:lvl1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tabLst/>
              <a:defRPr/>
            </a:pPr>
            <a:endParaRPr kumimoji="0" lang="ru-RU" sz="3600" b="1" i="0" u="none" strike="noStrike" kern="1200" cap="none" spc="0" normalizeH="0" baseline="0" noProof="0" dirty="0">
              <a:ln>
                <a:noFill/>
              </a:ln>
              <a:solidFill>
                <a:srgbClr val="1B4089"/>
              </a:solidFill>
              <a:effectLst/>
              <a:uLnTx/>
              <a:uFillTx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927280" y="4413407"/>
            <a:ext cx="10547799" cy="1655762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srgbClr val="1B4089"/>
              </a:solidFill>
              <a:effectLst/>
              <a:uLnTx/>
              <a:uFillTx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cxnSp>
        <p:nvCxnSpPr>
          <p:cNvPr id="8" name="Прямая соединительная линия 7"/>
          <p:cNvCxnSpPr/>
          <p:nvPr userDrawn="1"/>
        </p:nvCxnSpPr>
        <p:spPr>
          <a:xfrm>
            <a:off x="8340957" y="868753"/>
            <a:ext cx="3866283" cy="15092"/>
          </a:xfrm>
          <a:prstGeom prst="line">
            <a:avLst/>
          </a:prstGeom>
          <a:ln w="28575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 userDrawn="1"/>
        </p:nvCxnSpPr>
        <p:spPr>
          <a:xfrm>
            <a:off x="5" y="876299"/>
            <a:ext cx="885825" cy="0"/>
          </a:xfrm>
          <a:prstGeom prst="line">
            <a:avLst/>
          </a:prstGeom>
          <a:ln w="28575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Прямоугольник 10"/>
          <p:cNvSpPr/>
          <p:nvPr userDrawn="1"/>
        </p:nvSpPr>
        <p:spPr>
          <a:xfrm>
            <a:off x="0" y="6492240"/>
            <a:ext cx="12192000" cy="365760"/>
          </a:xfrm>
          <a:prstGeom prst="rect">
            <a:avLst/>
          </a:prstGeom>
          <a:solidFill>
            <a:srgbClr val="1B408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TextBox 11"/>
          <p:cNvSpPr txBox="1"/>
          <p:nvPr userDrawn="1"/>
        </p:nvSpPr>
        <p:spPr>
          <a:xfrm>
            <a:off x="1949395" y="691634"/>
            <a:ext cx="63915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1B4089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Сибирское отделение Российской академии наук</a:t>
            </a:r>
            <a:endParaRPr lang="ru-RU" b="1" dirty="0">
              <a:solidFill>
                <a:srgbClr val="1B4089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tretch>
            <a:fillRect/>
          </a:stretch>
        </p:blipFill>
        <p:spPr>
          <a:xfrm>
            <a:off x="1085854" y="505562"/>
            <a:ext cx="756865" cy="74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6831029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A02197-A36F-47E6-BE32-E303756AC480}" type="datetime1">
              <a:rPr lang="ru-RU" smtClean="0"/>
              <a:pPr/>
              <a:t>01.12.2020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7905812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2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3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F463C-CDD0-4E8F-BEFA-9741EA96CC46}" type="datetime1">
              <a:rPr lang="ru-RU" smtClean="0"/>
              <a:pPr/>
              <a:t>01.12.2020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2192816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71246"/>
          </a:xfrm>
        </p:spPr>
        <p:txBody>
          <a:bodyPr/>
          <a:lstStyle>
            <a:lvl1pPr>
              <a:defRPr sz="4400" b="1"/>
            </a:lvl1pPr>
          </a:lstStyle>
          <a:p>
            <a:pPr>
              <a:lnSpc>
                <a:spcPct val="130000"/>
              </a:lnSpc>
              <a:spcAft>
                <a:spcPts val="1800"/>
              </a:spcAft>
            </a:pPr>
            <a:endParaRPr lang="ru-RU" sz="3600" dirty="0" smtClean="0">
              <a:solidFill>
                <a:srgbClr val="18397A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rgbClr val="18397A"/>
                </a:solidFill>
              </a:defRPr>
            </a:lvl1pPr>
            <a:lvl2pPr>
              <a:defRPr>
                <a:solidFill>
                  <a:srgbClr val="18397A"/>
                </a:solidFill>
              </a:defRPr>
            </a:lvl2pPr>
            <a:lvl3pPr>
              <a:defRPr>
                <a:solidFill>
                  <a:srgbClr val="18397A"/>
                </a:solidFill>
              </a:defRPr>
            </a:lvl3pPr>
            <a:lvl4pPr>
              <a:defRPr>
                <a:solidFill>
                  <a:srgbClr val="18397A"/>
                </a:solidFill>
              </a:defRPr>
            </a:lvl4pPr>
            <a:lvl5pPr>
              <a:defRPr>
                <a:solidFill>
                  <a:srgbClr val="18397A"/>
                </a:solidFill>
              </a:defRPr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6E91F-E900-459C-A1E8-AECCDFC75A7C}" type="datetime1">
              <a:rPr lang="ru-RU" smtClean="0"/>
              <a:pPr/>
              <a:t>01.12.2020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7" name="Рисунок 6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tretch>
            <a:fillRect/>
          </a:stretch>
        </p:blipFill>
        <p:spPr>
          <a:xfrm>
            <a:off x="237313" y="663987"/>
            <a:ext cx="401641" cy="393474"/>
          </a:xfrm>
          <a:prstGeom prst="rect">
            <a:avLst/>
          </a:prstGeom>
        </p:spPr>
      </p:pic>
      <p:cxnSp>
        <p:nvCxnSpPr>
          <p:cNvPr id="8" name="Прямая соединительная линия 7"/>
          <p:cNvCxnSpPr/>
          <p:nvPr userDrawn="1"/>
        </p:nvCxnSpPr>
        <p:spPr>
          <a:xfrm>
            <a:off x="438128" y="1228398"/>
            <a:ext cx="0" cy="5629602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 userDrawn="1"/>
        </p:nvCxnSpPr>
        <p:spPr>
          <a:xfrm>
            <a:off x="438128" y="0"/>
            <a:ext cx="0" cy="495300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8283723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49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49" y="4589471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F3A7D-C416-4D5C-BEB9-4425ED7004C9}" type="datetime1">
              <a:rPr lang="ru-RU" smtClean="0"/>
              <a:pPr/>
              <a:t>01.12.2020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2668515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71246"/>
          </a:xfrm>
        </p:spPr>
        <p:txBody>
          <a:bodyPr/>
          <a:lstStyle>
            <a:lvl1pPr>
              <a:defRPr sz="4400" b="1"/>
            </a:lvl1pPr>
          </a:lstStyle>
          <a:p>
            <a:pPr>
              <a:lnSpc>
                <a:spcPct val="130000"/>
              </a:lnSpc>
              <a:spcAft>
                <a:spcPts val="1800"/>
              </a:spcAft>
            </a:pPr>
            <a:endParaRPr lang="ru-RU" sz="3600" dirty="0" smtClean="0">
              <a:solidFill>
                <a:srgbClr val="18397A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0" name="Дата 3"/>
          <p:cNvSpPr>
            <a:spLocks noGrp="1"/>
          </p:cNvSpPr>
          <p:nvPr>
            <p:ph type="dt" sz="half" idx="10"/>
          </p:nvPr>
        </p:nvSpPr>
        <p:spPr>
          <a:xfrm>
            <a:off x="838200" y="6356358"/>
            <a:ext cx="2743200" cy="365125"/>
          </a:xfrm>
        </p:spPr>
        <p:txBody>
          <a:bodyPr/>
          <a:lstStyle/>
          <a:p>
            <a:fld id="{51609B3F-C195-44F7-A3A0-7C709B132E91}" type="datetime1">
              <a:rPr lang="ru-RU" smtClean="0"/>
              <a:pPr/>
              <a:t>01.12.2020</a:t>
            </a:fld>
            <a:endParaRPr lang="ru-RU"/>
          </a:p>
        </p:txBody>
      </p:sp>
      <p:sp>
        <p:nvSpPr>
          <p:cNvPr id="11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038600" y="6356358"/>
            <a:ext cx="4114800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12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610600" y="6356358"/>
            <a:ext cx="2743200" cy="365125"/>
          </a:xfrm>
        </p:spPr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13" name="Рисунок 12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tretch>
            <a:fillRect/>
          </a:stretch>
        </p:blipFill>
        <p:spPr>
          <a:xfrm>
            <a:off x="237313" y="663987"/>
            <a:ext cx="401641" cy="393474"/>
          </a:xfrm>
          <a:prstGeom prst="rect">
            <a:avLst/>
          </a:prstGeom>
        </p:spPr>
      </p:pic>
      <p:cxnSp>
        <p:nvCxnSpPr>
          <p:cNvPr id="14" name="Прямая соединительная линия 13"/>
          <p:cNvCxnSpPr/>
          <p:nvPr userDrawn="1"/>
        </p:nvCxnSpPr>
        <p:spPr>
          <a:xfrm>
            <a:off x="438128" y="0"/>
            <a:ext cx="0" cy="495300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 userDrawn="1"/>
        </p:nvCxnSpPr>
        <p:spPr>
          <a:xfrm>
            <a:off x="438128" y="1228398"/>
            <a:ext cx="0" cy="5629602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Объект 2"/>
          <p:cNvSpPr>
            <a:spLocks noGrp="1"/>
          </p:cNvSpPr>
          <p:nvPr>
            <p:ph idx="13"/>
          </p:nvPr>
        </p:nvSpPr>
        <p:spPr>
          <a:xfrm>
            <a:off x="838203" y="1800912"/>
            <a:ext cx="5010665" cy="4351338"/>
          </a:xfrm>
        </p:spPr>
        <p:txBody>
          <a:bodyPr/>
          <a:lstStyle>
            <a:lvl1pPr>
              <a:defRPr>
                <a:solidFill>
                  <a:srgbClr val="18397A"/>
                </a:solidFill>
              </a:defRPr>
            </a:lvl1pPr>
            <a:lvl2pPr>
              <a:defRPr>
                <a:solidFill>
                  <a:srgbClr val="18397A"/>
                </a:solidFill>
              </a:defRPr>
            </a:lvl2pPr>
            <a:lvl3pPr>
              <a:defRPr>
                <a:solidFill>
                  <a:srgbClr val="18397A"/>
                </a:solidFill>
              </a:defRPr>
            </a:lvl3pPr>
            <a:lvl4pPr>
              <a:defRPr>
                <a:solidFill>
                  <a:srgbClr val="18397A"/>
                </a:solidFill>
              </a:defRPr>
            </a:lvl4pPr>
            <a:lvl5pPr>
              <a:defRPr>
                <a:solidFill>
                  <a:srgbClr val="18397A"/>
                </a:solidFill>
              </a:defRPr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17" name="Объект 2"/>
          <p:cNvSpPr>
            <a:spLocks noGrp="1"/>
          </p:cNvSpPr>
          <p:nvPr>
            <p:ph idx="14"/>
          </p:nvPr>
        </p:nvSpPr>
        <p:spPr>
          <a:xfrm>
            <a:off x="6248941" y="1800912"/>
            <a:ext cx="5104865" cy="4351338"/>
          </a:xfrm>
        </p:spPr>
        <p:txBody>
          <a:bodyPr/>
          <a:lstStyle>
            <a:lvl1pPr>
              <a:defRPr>
                <a:solidFill>
                  <a:srgbClr val="18397A"/>
                </a:solidFill>
              </a:defRPr>
            </a:lvl1pPr>
            <a:lvl2pPr>
              <a:defRPr>
                <a:solidFill>
                  <a:srgbClr val="18397A"/>
                </a:solidFill>
              </a:defRPr>
            </a:lvl2pPr>
            <a:lvl3pPr>
              <a:defRPr>
                <a:solidFill>
                  <a:srgbClr val="18397A"/>
                </a:solidFill>
              </a:defRPr>
            </a:lvl3pPr>
            <a:lvl4pPr>
              <a:defRPr>
                <a:solidFill>
                  <a:srgbClr val="18397A"/>
                </a:solidFill>
              </a:defRPr>
            </a:lvl4pPr>
            <a:lvl5pPr>
              <a:defRPr>
                <a:solidFill>
                  <a:srgbClr val="18397A"/>
                </a:solidFill>
              </a:defRPr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93169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6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3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3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97A76-B6F5-4FDC-8567-F7A3644CFB61}" type="datetime1">
              <a:rPr lang="ru-RU" smtClean="0"/>
              <a:pPr/>
              <a:t>01.12.2020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0915979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CCB5EE-DA7F-437D-8311-4E7EB9AB0342}" type="datetime1">
              <a:rPr lang="ru-RU" smtClean="0"/>
              <a:pPr/>
              <a:t>01.12.2020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8121751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tretch>
            <a:fillRect/>
          </a:stretch>
        </p:blipFill>
        <p:spPr>
          <a:xfrm>
            <a:off x="237313" y="663987"/>
            <a:ext cx="401641" cy="393474"/>
          </a:xfrm>
          <a:prstGeom prst="rect">
            <a:avLst/>
          </a:prstGeom>
        </p:spPr>
      </p:pic>
      <p:cxnSp>
        <p:nvCxnSpPr>
          <p:cNvPr id="7" name="Прямая соединительная линия 6"/>
          <p:cNvCxnSpPr/>
          <p:nvPr userDrawn="1"/>
        </p:nvCxnSpPr>
        <p:spPr>
          <a:xfrm>
            <a:off x="438128" y="1228398"/>
            <a:ext cx="0" cy="5629602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 userDrawn="1"/>
        </p:nvCxnSpPr>
        <p:spPr>
          <a:xfrm>
            <a:off x="438128" y="0"/>
            <a:ext cx="0" cy="495300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5904228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D2F43A-DB89-49F5-B935-D9C310B01F4C}" type="datetime1">
              <a:rPr lang="ru-RU" smtClean="0"/>
              <a:pPr/>
              <a:t>01.12.2020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2908212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8DF59-95A2-4F24-875A-203E0D626C22}" type="datetime1">
              <a:rPr lang="ru-RU" smtClean="0"/>
              <a:pPr/>
              <a:t>01.12.2020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7367138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3A5067-C6A7-4832-B49B-CFC8B49033E9}" type="datetime1">
              <a:rPr lang="ru-RU" smtClean="0"/>
              <a:pPr/>
              <a:t>01.12.2020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8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1526801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hyperlink" Target="https://doi.org/10.1016/j.jnucmat.2020.152669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E6F39FA-1456-4AEA-A082-130B38B49F0B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ru-RU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Заголовок 3"/>
          <p:cNvSpPr txBox="1">
            <a:spLocks/>
          </p:cNvSpPr>
          <p:nvPr/>
        </p:nvSpPr>
        <p:spPr bwMode="auto">
          <a:xfrm>
            <a:off x="1794712" y="246987"/>
            <a:ext cx="10270067" cy="10583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8" tIns="45719" rIns="91438" bIns="45719" numCol="1" anchor="ctr" anchorCtr="0" compatLnSpc="1">
            <a:prstTxWarp prst="textNoShape">
              <a:avLst/>
            </a:prstTxWarp>
          </a:bodyPr>
          <a:lstStyle>
            <a:lvl1pPr marL="903288" indent="0" algn="l" rtl="0" eaLnBrk="0" fontAlgn="base" hangingPunct="0">
              <a:spcBef>
                <a:spcPct val="0"/>
              </a:spcBef>
              <a:spcAft>
                <a:spcPct val="0"/>
              </a:spcAft>
              <a:defRPr sz="3200" b="1" kern="1200">
                <a:solidFill>
                  <a:schemeClr val="tx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0" lvl="0">
              <a:defRPr/>
            </a:pPr>
            <a:r>
              <a:rPr lang="ru-RU" sz="2400" dirty="0">
                <a:solidFill>
                  <a:srgbClr val="5B9BD5">
                    <a:lumMod val="50000"/>
                  </a:srgbClr>
                </a:solidFill>
                <a:latin typeface="Calibri"/>
              </a:rPr>
              <a:t>Институт ядерной физики им. Г.И. </a:t>
            </a:r>
            <a:r>
              <a:rPr lang="ru-RU" sz="2400" dirty="0" err="1">
                <a:solidFill>
                  <a:srgbClr val="5B9BD5">
                    <a:lumMod val="50000"/>
                  </a:srgbClr>
                </a:solidFill>
                <a:latin typeface="Calibri"/>
              </a:rPr>
              <a:t>Будкера</a:t>
            </a:r>
            <a:r>
              <a:rPr lang="ru-RU" sz="2400" dirty="0">
                <a:solidFill>
                  <a:srgbClr val="5B9BD5">
                    <a:lumMod val="50000"/>
                  </a:srgbClr>
                </a:solidFill>
                <a:latin typeface="Calibri"/>
              </a:rPr>
              <a:t> Сибирского отделения Российской </a:t>
            </a:r>
            <a:r>
              <a:rPr lang="ru-RU" sz="2400" dirty="0" smtClean="0">
                <a:solidFill>
                  <a:srgbClr val="5B9BD5">
                    <a:lumMod val="50000"/>
                  </a:srgbClr>
                </a:solidFill>
                <a:latin typeface="Calibri"/>
              </a:rPr>
              <a:t>академии</a:t>
            </a:r>
            <a:endParaRPr kumimoji="0" lang="ru-RU" sz="2400" b="1" i="0" u="none" strike="noStrike" kern="1200" cap="none" spc="0" normalizeH="0" baseline="0" noProof="0" dirty="0">
              <a:ln>
                <a:noFill/>
              </a:ln>
              <a:solidFill>
                <a:srgbClr val="5B9BD5">
                  <a:lumMod val="50000"/>
                </a:srgbClr>
              </a:solidFill>
              <a:effectLst/>
              <a:uLnTx/>
              <a:uFillTx/>
              <a:latin typeface="Calibri"/>
              <a:ea typeface="Verdana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391878" y="4623514"/>
            <a:ext cx="7505138" cy="577079"/>
          </a:xfrm>
          <a:prstGeom prst="rect">
            <a:avLst/>
          </a:prstGeom>
        </p:spPr>
        <p:txBody>
          <a:bodyPr wrap="square" lIns="91438" tIns="45719" rIns="91438" bIns="45719">
            <a:spAutoFit/>
          </a:bodyPr>
          <a:lstStyle>
            <a:defPPr>
              <a:defRPr lang="ru-RU"/>
            </a:defPPr>
            <a:lvl1pPr marL="171450" lvl="0" indent="-171450">
              <a:buClr>
                <a:schemeClr val="accent6">
                  <a:lumMod val="75000"/>
                </a:schemeClr>
              </a:buClr>
              <a:buFont typeface="Wingdings" panose="05000000000000000000" pitchFamily="2" charset="2"/>
              <a:buChar char="ü"/>
              <a:defRPr sz="900" i="1"/>
            </a:lvl1pPr>
          </a:lstStyle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0AD47">
                  <a:lumMod val="75000"/>
                </a:srgbClr>
              </a:buClr>
              <a:buSzTx/>
              <a:buFont typeface="Wingdings" panose="05000000000000000000" pitchFamily="2" charset="2"/>
              <a:buNone/>
              <a:tabLst/>
              <a:defRPr/>
            </a:pPr>
            <a:endParaRPr kumimoji="0" lang="ru-RU" sz="1050" b="1" i="0" u="none" strike="noStrike" kern="1200" cap="none" spc="0" normalizeH="0" baseline="0" noProof="0" dirty="0" smtClean="0">
              <a:ln>
                <a:noFill/>
              </a:ln>
              <a:solidFill>
                <a:srgbClr val="16347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0AD47">
                  <a:lumMod val="75000"/>
                </a:srgbClr>
              </a:buClr>
              <a:buSzTx/>
              <a:buFont typeface="Wingdings" panose="05000000000000000000" pitchFamily="2" charset="2"/>
              <a:buNone/>
              <a:tabLst/>
              <a:defRPr/>
            </a:pPr>
            <a:endParaRPr kumimoji="0" lang="ru-RU" sz="1050" b="1" i="0" u="none" strike="noStrike" kern="1200" cap="none" spc="0" normalizeH="0" baseline="0" noProof="0" dirty="0" smtClean="0">
              <a:ln>
                <a:noFill/>
              </a:ln>
              <a:solidFill>
                <a:srgbClr val="16347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0AD47">
                  <a:lumMod val="75000"/>
                </a:srgbClr>
              </a:buClr>
              <a:buSzTx/>
              <a:buFont typeface="Wingdings" panose="05000000000000000000" pitchFamily="2" charset="2"/>
              <a:buNone/>
              <a:tabLst/>
              <a:defRPr/>
            </a:pPr>
            <a:endParaRPr kumimoji="0" lang="ru-RU" sz="1050" b="1" i="0" u="none" strike="noStrike" kern="1200" cap="none" spc="0" normalizeH="0" baseline="0" noProof="0" dirty="0">
              <a:ln>
                <a:noFill/>
              </a:ln>
              <a:solidFill>
                <a:srgbClr val="16347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245087" y="2099589"/>
            <a:ext cx="6578607" cy="3200419"/>
          </a:xfrm>
          <a:prstGeom prst="rect">
            <a:avLst/>
          </a:prstGeom>
          <a:noFill/>
        </p:spPr>
        <p:txBody>
          <a:bodyPr vert="horz" lIns="91438" tIns="45719" rIns="91438" bIns="45719" rtlCol="0" anchor="ctr">
            <a:noAutofit/>
          </a:bodyPr>
          <a:lstStyle>
            <a:defPPr>
              <a:defRPr lang="ru-RU"/>
            </a:defPPr>
            <a:lvl1pPr marL="171450" lvl="0" indent="-171450" algn="just">
              <a:spcBef>
                <a:spcPts val="600"/>
              </a:spcBef>
              <a:buClr>
                <a:schemeClr val="accent6">
                  <a:lumMod val="75000"/>
                </a:schemeClr>
              </a:buClr>
              <a:buFont typeface="Wingdings" panose="05000000000000000000" pitchFamily="2" charset="2"/>
              <a:buChar char="§"/>
              <a:defRPr sz="1300">
                <a:solidFill>
                  <a:schemeClr val="accent6"/>
                </a:solidFill>
                <a:latin typeface="+mj-lt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0AD47">
                  <a:lumMod val="75000"/>
                </a:srgbClr>
              </a:buClr>
              <a:buSzTx/>
              <a:buFont typeface="Wingdings" panose="05000000000000000000" pitchFamily="2" charset="2"/>
              <a:buNone/>
              <a:tabLst/>
              <a:defRPr/>
            </a:pPr>
            <a:endParaRPr kumimoji="0" lang="ru-RU" sz="1600" b="0" i="0" u="none" strike="noStrike" kern="1200" cap="none" spc="0" normalizeH="0" baseline="0" noProof="0" dirty="0">
              <a:ln>
                <a:noFill/>
              </a:ln>
              <a:solidFill>
                <a:srgbClr val="16347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9" name="Заголовок 1"/>
          <p:cNvSpPr>
            <a:spLocks noGrp="1"/>
          </p:cNvSpPr>
          <p:nvPr>
            <p:ph type="title" idx="4294967295"/>
          </p:nvPr>
        </p:nvSpPr>
        <p:spPr>
          <a:xfrm>
            <a:off x="6937829" y="1176016"/>
            <a:ext cx="4553195" cy="1643527"/>
          </a:xfr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b="1" dirty="0" smtClean="0">
                <a:solidFill>
                  <a:schemeClr val="accent1">
                    <a:lumMod val="75000"/>
                  </a:schemeClr>
                </a:solidFill>
              </a:rPr>
              <a:t>На установке </a:t>
            </a:r>
            <a:r>
              <a:rPr lang="ru-RU" sz="1600" b="1" dirty="0" smtClean="0">
                <a:solidFill>
                  <a:schemeClr val="accent1">
                    <a:lumMod val="75000"/>
                  </a:schemeClr>
                </a:solidFill>
              </a:rPr>
              <a:t>БЕТА в лаб.10 </a:t>
            </a:r>
            <a:r>
              <a:rPr lang="ru-RU" sz="1600" b="1" dirty="0" smtClean="0">
                <a:solidFill>
                  <a:schemeClr val="accent1">
                    <a:lumMod val="75000"/>
                  </a:schemeClr>
                </a:solidFill>
              </a:rPr>
              <a:t>впервые в мире изучена динамика деформаций и растрескивания поверхности вольфрама во время мощных импульсных тепловых нагрузок с интенсивностью ниже порога плавления, характерных для дивертора экспериментального термоядерного реактора ИТЭР </a:t>
            </a:r>
            <a:r>
              <a:rPr lang="ru-RU" sz="1600" b="1" dirty="0" smtClean="0">
                <a:solidFill>
                  <a:schemeClr val="accent1">
                    <a:lumMod val="75000"/>
                  </a:schemeClr>
                </a:solidFill>
              </a:rPr>
              <a:t>. </a:t>
            </a:r>
            <a:endParaRPr lang="ru-RU" sz="1600" b="1" dirty="0">
              <a:solidFill>
                <a:schemeClr val="accent1">
                  <a:lumMod val="75000"/>
                </a:schemeClr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71687" name="Rectangle 7"/>
          <p:cNvSpPr>
            <a:spLocks noChangeArrowheads="1"/>
          </p:cNvSpPr>
          <p:nvPr/>
        </p:nvSpPr>
        <p:spPr bwMode="auto">
          <a:xfrm>
            <a:off x="0" y="-184664"/>
            <a:ext cx="184727" cy="369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8" tIns="45719" rIns="91438" bIns="45719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1026" name="Picture 2" descr="D:\Архив\Лого ИЯФ\++ logo BINP new bold blue Прозрачный.gi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53527" y="60336"/>
            <a:ext cx="690256" cy="826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TextBox 11"/>
          <p:cNvSpPr txBox="1"/>
          <p:nvPr/>
        </p:nvSpPr>
        <p:spPr>
          <a:xfrm>
            <a:off x="624923" y="5491572"/>
            <a:ext cx="563300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 smtClean="0">
                <a:solidFill>
                  <a:srgbClr val="163470"/>
                </a:solidFill>
              </a:rPr>
              <a:t>Публикации: </a:t>
            </a:r>
            <a:r>
              <a:rPr lang="en-US" sz="1400" dirty="0" smtClean="0">
                <a:hlinkClick r:id="rId4"/>
              </a:rPr>
              <a:t>L.N</a:t>
            </a:r>
            <a:r>
              <a:rPr lang="en-US" sz="1400" dirty="0" smtClean="0">
                <a:hlinkClick r:id="rId4"/>
              </a:rPr>
              <a:t>. </a:t>
            </a:r>
            <a:r>
              <a:rPr lang="en-US" sz="1400" dirty="0" err="1" smtClean="0">
                <a:hlinkClick r:id="rId4"/>
              </a:rPr>
              <a:t>Vyacheslavov</a:t>
            </a:r>
            <a:r>
              <a:rPr lang="en-US" sz="1400" dirty="0" smtClean="0">
                <a:hlinkClick r:id="rId4"/>
              </a:rPr>
              <a:t> et al. In situ study of the processes of damage to the tungsten surface under transient heat loads possible in ITER //Journal of Nuclear Materials. – 2020. – In press, Journal Pre-proof (</a:t>
            </a:r>
            <a:r>
              <a:rPr lang="ru-RU" sz="1400" dirty="0" smtClean="0">
                <a:hlinkClick r:id="rId4"/>
              </a:rPr>
              <a:t>ссылка</a:t>
            </a:r>
            <a:r>
              <a:rPr lang="en-US" sz="1400" dirty="0" smtClean="0">
                <a:hlinkClick r:id="rId4"/>
              </a:rPr>
              <a:t>: https://doi.org/10.1016/j.jnucmat.2020.152669). </a:t>
            </a:r>
            <a:endParaRPr lang="ru-RU" sz="1400" dirty="0"/>
          </a:p>
        </p:txBody>
      </p:sp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5" cstate="print"/>
          <a:srcRect l="14201" t="30920" r="14439" b="4187"/>
          <a:stretch>
            <a:fillRect/>
          </a:stretch>
        </p:blipFill>
        <p:spPr bwMode="auto">
          <a:xfrm>
            <a:off x="217714" y="1533633"/>
            <a:ext cx="6865257" cy="37640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" name="Прямоугольник 7"/>
          <p:cNvSpPr/>
          <p:nvPr/>
        </p:nvSpPr>
        <p:spPr>
          <a:xfrm>
            <a:off x="6497624" y="5556638"/>
            <a:ext cx="5313376" cy="738662"/>
          </a:xfrm>
          <a:prstGeom prst="rect">
            <a:avLst/>
          </a:prstGeom>
        </p:spPr>
        <p:txBody>
          <a:bodyPr wrap="square" lIns="91438" tIns="45719" rIns="91438" bIns="45719">
            <a:spAutoFit/>
          </a:bodyPr>
          <a:lstStyle/>
          <a:p>
            <a:pPr lvl="0">
              <a:defRPr/>
            </a:pPr>
            <a:r>
              <a:rPr kumimoji="0" lang="ru-RU" sz="1400" b="1" i="1" u="none" strike="noStrike" kern="1200" cap="none" spc="0" normalizeH="0" baseline="0" noProof="0" dirty="0">
                <a:ln>
                  <a:noFill/>
                </a:ln>
                <a:solidFill>
                  <a:srgbClr val="1B4089"/>
                </a:solidFill>
                <a:effectLst/>
                <a:uLnTx/>
                <a:uFillTx/>
                <a:latin typeface="Calibri"/>
                <a:ea typeface="Verdana" pitchFamily="34" charset="0"/>
                <a:cs typeface="+mn-cs"/>
              </a:rPr>
              <a:t>Авторы</a:t>
            </a:r>
            <a:r>
              <a:rPr kumimoji="0" lang="ru-RU" sz="1400" b="1" i="1" u="none" strike="noStrike" kern="1200" cap="none" spc="0" normalizeH="0" baseline="0" noProof="0" dirty="0" smtClean="0">
                <a:ln>
                  <a:noFill/>
                </a:ln>
                <a:solidFill>
                  <a:srgbClr val="1B4089"/>
                </a:solidFill>
                <a:effectLst/>
                <a:uLnTx/>
                <a:uFillTx/>
                <a:latin typeface="Calibri"/>
                <a:ea typeface="Verdana" pitchFamily="34" charset="0"/>
                <a:cs typeface="+mn-cs"/>
              </a:rPr>
              <a:t>:_</a:t>
            </a:r>
            <a:r>
              <a:rPr lang="ru-RU" sz="1400" dirty="0" smtClean="0"/>
              <a:t> Д.Е. Черепанов</a:t>
            </a:r>
            <a:r>
              <a:rPr lang="ru-RU" sz="1400" dirty="0" smtClean="0"/>
              <a:t>,</a:t>
            </a:r>
            <a:r>
              <a:rPr lang="en-US" sz="1400" dirty="0" smtClean="0"/>
              <a:t> </a:t>
            </a:r>
            <a:r>
              <a:rPr lang="ru-RU" sz="1400" dirty="0" smtClean="0"/>
              <a:t>А</a:t>
            </a:r>
            <a:r>
              <a:rPr lang="en-US" sz="1400" dirty="0" smtClean="0"/>
              <a:t>.</a:t>
            </a:r>
            <a:r>
              <a:rPr lang="ru-RU" sz="1400" dirty="0" smtClean="0"/>
              <a:t> С</a:t>
            </a:r>
            <a:r>
              <a:rPr lang="en-US" sz="1400" dirty="0" smtClean="0"/>
              <a:t>.</a:t>
            </a:r>
            <a:r>
              <a:rPr lang="ru-RU" sz="1400" dirty="0" smtClean="0"/>
              <a:t>Аракчеев,</a:t>
            </a:r>
            <a:r>
              <a:rPr lang="en-US" sz="1400" dirty="0" smtClean="0"/>
              <a:t> </a:t>
            </a:r>
            <a:r>
              <a:rPr lang="ru-RU" sz="1400" dirty="0" smtClean="0"/>
              <a:t>А.В.Бурдаков,,</a:t>
            </a:r>
            <a:r>
              <a:rPr lang="en-US" sz="1400" dirty="0" smtClean="0"/>
              <a:t> </a:t>
            </a:r>
            <a:r>
              <a:rPr lang="ru-RU" sz="1400" dirty="0" smtClean="0"/>
              <a:t> А</a:t>
            </a:r>
            <a:r>
              <a:rPr lang="en-US" sz="1400" dirty="0" smtClean="0"/>
              <a:t>.</a:t>
            </a:r>
            <a:r>
              <a:rPr lang="ru-RU" sz="1400" dirty="0" smtClean="0"/>
              <a:t> А</a:t>
            </a:r>
            <a:r>
              <a:rPr lang="en-US" sz="1400" dirty="0" smtClean="0"/>
              <a:t>.</a:t>
            </a:r>
            <a:r>
              <a:rPr lang="ru-RU" sz="1400" dirty="0" smtClean="0"/>
              <a:t>Васильев, </a:t>
            </a:r>
            <a:r>
              <a:rPr lang="ru-RU" sz="1400" dirty="0" smtClean="0"/>
              <a:t>Л</a:t>
            </a:r>
            <a:r>
              <a:rPr lang="en-US" sz="1400" dirty="0" smtClean="0"/>
              <a:t>.</a:t>
            </a:r>
            <a:r>
              <a:rPr lang="ru-RU" sz="1400" dirty="0" smtClean="0"/>
              <a:t>Н</a:t>
            </a:r>
            <a:r>
              <a:rPr lang="en-US" sz="1400" dirty="0" smtClean="0"/>
              <a:t>.</a:t>
            </a:r>
            <a:r>
              <a:rPr lang="ru-RU" sz="1400" dirty="0" smtClean="0"/>
              <a:t>Вячеславов, </a:t>
            </a:r>
            <a:r>
              <a:rPr lang="ru-RU" sz="1400" dirty="0" smtClean="0"/>
              <a:t>И</a:t>
            </a:r>
            <a:r>
              <a:rPr lang="en-US" sz="1400" dirty="0" smtClean="0"/>
              <a:t>.</a:t>
            </a:r>
            <a:r>
              <a:rPr lang="ru-RU" sz="1400" dirty="0" smtClean="0"/>
              <a:t> В</a:t>
            </a:r>
            <a:r>
              <a:rPr lang="en-US" sz="1400" dirty="0" smtClean="0"/>
              <a:t>.</a:t>
            </a:r>
            <a:r>
              <a:rPr lang="ru-RU" sz="1400" dirty="0" smtClean="0"/>
              <a:t>Кандауров, А</a:t>
            </a:r>
            <a:r>
              <a:rPr lang="en-US" sz="1400" dirty="0" smtClean="0"/>
              <a:t>.</a:t>
            </a:r>
            <a:r>
              <a:rPr lang="ru-RU" sz="1400" dirty="0" smtClean="0"/>
              <a:t> А</a:t>
            </a:r>
            <a:r>
              <a:rPr lang="en-US" sz="1400" dirty="0" smtClean="0"/>
              <a:t>.</a:t>
            </a:r>
            <a:r>
              <a:rPr lang="ru-RU" sz="1400" dirty="0" smtClean="0"/>
              <a:t>Касатов, В</a:t>
            </a:r>
            <a:r>
              <a:rPr lang="en-US" sz="1400" dirty="0" smtClean="0"/>
              <a:t>.</a:t>
            </a:r>
            <a:r>
              <a:rPr lang="ru-RU" sz="1400" dirty="0" smtClean="0"/>
              <a:t> А</a:t>
            </a:r>
            <a:r>
              <a:rPr lang="en-US" sz="1400" dirty="0" smtClean="0"/>
              <a:t>.</a:t>
            </a:r>
            <a:r>
              <a:rPr lang="ru-RU" sz="1400" dirty="0" smtClean="0"/>
              <a:t>Попов</a:t>
            </a:r>
            <a:endParaRPr kumimoji="0" lang="ru-RU" sz="1400" b="0" i="1" u="none" strike="noStrike" kern="1200" cap="none" spc="0" normalizeH="0" baseline="0" noProof="0" dirty="0">
              <a:ln>
                <a:noFill/>
              </a:ln>
              <a:solidFill>
                <a:srgbClr val="1B4089"/>
              </a:solidFill>
              <a:effectLst/>
              <a:uLnTx/>
              <a:uFillTx/>
              <a:latin typeface="Calibri"/>
              <a:ea typeface="Verdana" pitchFamily="34" charset="0"/>
              <a:cs typeface="+mn-cs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6467475" y="3609975"/>
            <a:ext cx="5343525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</a:rPr>
              <a:t>На рисунке показана динамика деформации (величина стрелки прогиба) пластины из вольфрама толщиной 4 мм во время и после </a:t>
            </a:r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</a:rPr>
              <a:t>нагрева её </a:t>
            </a:r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</a:rPr>
              <a:t>поверхности до температуры  1755К </a:t>
            </a:r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</a:rPr>
              <a:t> за время </a:t>
            </a:r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</a:rPr>
              <a:t>0.7 </a:t>
            </a:r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</a:rPr>
              <a:t>мс.  </a:t>
            </a:r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</a:rPr>
              <a:t>Величина деформации позволяет дистанционно </a:t>
            </a:r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</a:rPr>
              <a:t>определить </a:t>
            </a:r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</a:rPr>
              <a:t>величину механических напряжений , которые являются причиной </a:t>
            </a:r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</a:rPr>
              <a:t>растрескивания  </a:t>
            </a:r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</a:rPr>
              <a:t>материала</a:t>
            </a:r>
            <a:endParaRPr lang="ru-RU" sz="1600" dirty="0"/>
          </a:p>
        </p:txBody>
      </p:sp>
      <p:sp>
        <p:nvSpPr>
          <p:cNvPr id="22" name="Left Arrow 21"/>
          <p:cNvSpPr/>
          <p:nvPr/>
        </p:nvSpPr>
        <p:spPr>
          <a:xfrm>
            <a:off x="6353175" y="3419474"/>
            <a:ext cx="2409825" cy="265557"/>
          </a:xfrm>
          <a:prstGeom prst="leftArrow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B5C9F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3848035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8198</TotalTime>
  <Words>186</Words>
  <Application>Microsoft Office PowerPoint</Application>
  <PresentationFormat>Custom</PresentationFormat>
  <Paragraphs>8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1_Тема Office</vt:lpstr>
      <vt:lpstr>На установке БЕТА в лаб.10 впервые в мире изучена динамика деформаций и растрескивания поверхности вольфрама во время мощных импульсных тепловых нагрузок с интенсивностью ниже порога плавления, характерных для дивертора экспериментального термоядерного реактора ИТЭР . </vt:lpstr>
    </vt:vector>
  </TitlesOfParts>
  <Company>diakov.net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Анастасия Голышева</dc:creator>
  <cp:lastModifiedBy>па</cp:lastModifiedBy>
  <cp:revision>644</cp:revision>
  <cp:lastPrinted>2020-01-14T01:52:00Z</cp:lastPrinted>
  <dcterms:created xsi:type="dcterms:W3CDTF">2019-05-20T10:35:54Z</dcterms:created>
  <dcterms:modified xsi:type="dcterms:W3CDTF">2020-12-01T15:32:22Z</dcterms:modified>
</cp:coreProperties>
</file>