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1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>
            <a:noFill/>
          </a:ln>
        </p:spPr>
      </p:pic>
      <p:sp>
        <p:nvSpPr>
          <p:cNvPr id="4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219320" y="970200"/>
            <a:ext cx="9930600" cy="123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>
                <a:solidFill>
                  <a:srgbClr val="163470"/>
                </a:solidFill>
                <a:latin typeface="Calibri"/>
              </a:rPr>
              <a:t>Разработка источника ионов ксенона для бесконтактной диагностики электрического потенциала плазмы</a:t>
            </a:r>
            <a:endParaRPr lang="en-GB" sz="1800" b="0" strike="noStrike" spc="-1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855ACB7C-2461-44AB-A168-39FB5FDC0DD0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GB" sz="1200" b="0" strike="noStrike" spc="-1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</a:t>
            </a:r>
            <a:endParaRPr lang="en-GB" sz="2400" b="0" strike="noStrike" spc="-1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5760000" y="1921680"/>
            <a:ext cx="544932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А.Г.Абдрашитов, А.В.Булатов, А.В.Колмогоров, В.В.Приходько</a:t>
            </a:r>
            <a:endParaRPr lang="en-GB" sz="1400" b="0" strike="noStrike" spc="-1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5472000" y="2412000"/>
            <a:ext cx="6495120" cy="396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0" strike="noStrike" spc="-1">
                <a:solidFill>
                  <a:srgbClr val="163470"/>
                </a:solidFill>
                <a:latin typeface="Calibri"/>
                <a:ea typeface="DejaVu Sans"/>
              </a:rPr>
              <a:t>Основным элементом диагностики для бесконтактного измерения электрического потенциала плазмы является пучок тяжёлых ионов. К настоящему времени завершена разработка и изготовление четырёхэлектродного инжектора пучка ионов ксенона с энергией до 70 кэВ. Относительно низкий ток пучка позволяет использовать схему с одним щелевым отверстием для «вытягивания» пучка. «Щелевое отверстие» в первом электроде имеет следующие размеры: высота 4 мм, ширина 17 мм. Для отработки режимов эксплуатации инжектор был установлен на вакуумный объём (см. рисунок). В ходе отладочных экспериментов получен пучок длительностью до 10 мс. Ток в системе питания инжектора ограничен величиной 10 мА, из них около 5 мА приходилось на ток ионов в пучке. Важнейшим параметром пучка с точки зрения работы диагностики потенциала плазмы является его угловая расходимость, которая составила около 6 и 13 мрад вдоль и поперёк щели соответственно.</a:t>
            </a:r>
            <a:endParaRPr lang="en-GB" sz="16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850"/>
              </a:spcBef>
            </a:pPr>
            <a:r>
              <a:rPr lang="ru-RU" sz="1600" b="0" strike="noStrike" spc="-1">
                <a:solidFill>
                  <a:srgbClr val="163470"/>
                </a:solidFill>
                <a:latin typeface="Calibri"/>
                <a:ea typeface="DejaVu Sans"/>
              </a:rPr>
              <a:t>Государственное задание, тема № 14.1.1 Осесимметричные открытые ловушки с улучшенным продольным удержанием.</a:t>
            </a:r>
            <a:endParaRPr lang="en-GB" sz="1600" b="0" strike="noStrike" spc="-1"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8"/>
          <p:cNvSpPr/>
          <p:nvPr/>
        </p:nvSpPr>
        <p:spPr>
          <a:xfrm>
            <a:off x="753480" y="5047920"/>
            <a:ext cx="4528800" cy="926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163470"/>
                </a:solidFill>
                <a:latin typeface="Calibri"/>
                <a:ea typeface="DejaVu Sans"/>
              </a:rPr>
              <a:t>Вверху — временная эволюция сигналов токовых коллекторов, расположенных на расстоянии 1.5 м от инжектора. Внизу — профили тока пучка вдоль (красная кривая) и поперёк (синяя кривая) щели, построенные по сигналам токовых коллекторов через 2 мс после включения пучка.</a:t>
            </a:r>
            <a:endParaRPr lang="en-GB" sz="1100" b="0" strike="noStrike" spc="-1">
              <a:latin typeface="Arial"/>
            </a:endParaRPr>
          </a:p>
        </p:txBody>
      </p:sp>
      <p:pic>
        <p:nvPicPr>
          <p:cNvPr id="47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753480" y="60480"/>
            <a:ext cx="689400" cy="825840"/>
          </a:xfrm>
          <a:prstGeom prst="rect">
            <a:avLst/>
          </a:prstGeom>
          <a:ln>
            <a:noFill/>
          </a:ln>
        </p:spPr>
      </p:pic>
      <p:pic>
        <p:nvPicPr>
          <p:cNvPr id="48" name="Рисунок 47"/>
          <p:cNvPicPr/>
          <p:nvPr/>
        </p:nvPicPr>
        <p:blipFill>
          <a:blip r:embed="rId3"/>
          <a:stretch/>
        </p:blipFill>
        <p:spPr>
          <a:xfrm>
            <a:off x="936000" y="2088000"/>
            <a:ext cx="4320000" cy="2894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7904</TotalTime>
  <Words>72</Words>
  <Application>Microsoft Office PowerPoint</Application>
  <PresentationFormat>Произвольный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Пользователь Windows</cp:lastModifiedBy>
  <cp:revision>638</cp:revision>
  <cp:lastPrinted>2020-01-14T01:52:00Z</cp:lastPrinted>
  <dcterms:created xsi:type="dcterms:W3CDTF">2019-05-20T10:35:54Z</dcterms:created>
  <dcterms:modified xsi:type="dcterms:W3CDTF">2020-12-03T15:10:18Z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