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35" d="100"/>
          <a:sy n="135" d="100"/>
        </p:scale>
        <p:origin x="774" y="12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85859" y="1746464"/>
            <a:ext cx="5221231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М.И.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Бикчурина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Т.А. Быков, Д.А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Касатов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Я.А. Колесников, А.М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Кошкарев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А.Н. Макаров, Г.М.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Остреинов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en-US" sz="1400" b="1" i="1" dirty="0">
                <a:solidFill>
                  <a:srgbClr val="1B4089"/>
                </a:solidFill>
                <a:ea typeface="Verdana" pitchFamily="34" charset="0"/>
              </a:rPr>
              <a:t>C.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С. Савинов, 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Е.О. Соколова, С.Ю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Таскаев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И.М.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Щудло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08038" lvl="0" indent="-808038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>
                <a:solidFill>
                  <a:srgbClr val="163470"/>
                </a:solidFill>
              </a:rPr>
              <a:t>Публикации: 1.	Д.А. </a:t>
            </a:r>
            <a:r>
              <a:rPr lang="ru-RU" sz="1050" b="1" i="0" dirty="0" err="1">
                <a:solidFill>
                  <a:srgbClr val="163470"/>
                </a:solidFill>
              </a:rPr>
              <a:t>Касатов</a:t>
            </a:r>
            <a:r>
              <a:rPr lang="ru-RU" sz="1050" b="1" i="0" dirty="0">
                <a:solidFill>
                  <a:srgbClr val="163470"/>
                </a:solidFill>
              </a:rPr>
              <a:t> и др. Источник быстрых нейтронов на основе ускорителя-тандема с вакуумной изоляцией и литиевой мишени. ПТЭ 5 (2020) 5-9.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                          2</a:t>
            </a:r>
            <a:r>
              <a:rPr lang="ru-RU" sz="1050" b="1" i="0" dirty="0">
                <a:solidFill>
                  <a:srgbClr val="163470"/>
                </a:solidFill>
              </a:rPr>
              <a:t>.	</a:t>
            </a:r>
            <a:r>
              <a:rPr lang="en-US" sz="1050" b="1" i="0" dirty="0">
                <a:solidFill>
                  <a:srgbClr val="163470"/>
                </a:solidFill>
              </a:rPr>
              <a:t>A. </a:t>
            </a:r>
            <a:r>
              <a:rPr lang="en-US" sz="1050" b="1" i="0" dirty="0" err="1">
                <a:solidFill>
                  <a:srgbClr val="163470"/>
                </a:solidFill>
              </a:rPr>
              <a:t>Shoshin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>
                <a:solidFill>
                  <a:srgbClr val="163470"/>
                </a:solidFill>
              </a:rPr>
              <a:t>et al</a:t>
            </a:r>
            <a:r>
              <a:rPr lang="en-US" sz="1050" b="1" i="0" dirty="0">
                <a:solidFill>
                  <a:srgbClr val="163470"/>
                </a:solidFill>
              </a:rPr>
              <a:t>. Qualification of Boron Carbide Ceramics for Use in ITER Ports. IEEE Transactions on Plasma Science 48 (2020) 1474-1478.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                          </a:t>
            </a:r>
            <a:r>
              <a:rPr lang="en-US" sz="1050" b="1" i="0" dirty="0" smtClean="0">
                <a:solidFill>
                  <a:srgbClr val="163470"/>
                </a:solidFill>
              </a:rPr>
              <a:t>3</a:t>
            </a:r>
            <a:r>
              <a:rPr lang="en-US" sz="1050" b="1" i="0" dirty="0">
                <a:solidFill>
                  <a:srgbClr val="163470"/>
                </a:solidFill>
              </a:rPr>
              <a:t>.	A. </a:t>
            </a:r>
            <a:r>
              <a:rPr lang="en-US" sz="1050" b="1" i="0" dirty="0" err="1">
                <a:solidFill>
                  <a:srgbClr val="163470"/>
                </a:solidFill>
              </a:rPr>
              <a:t>Shoshin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>
                <a:solidFill>
                  <a:srgbClr val="163470"/>
                </a:solidFill>
              </a:rPr>
              <a:t>et al</a:t>
            </a:r>
            <a:r>
              <a:rPr lang="en-US" sz="1050" b="1" i="0" dirty="0">
                <a:solidFill>
                  <a:srgbClr val="163470"/>
                </a:solidFill>
              </a:rPr>
              <a:t>. Test results of boron carbide ceramics for ITER port protection. Fusion Engineering and Design (2021).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b="1" i="0" dirty="0" smtClean="0">
                <a:solidFill>
                  <a:srgbClr val="163470"/>
                </a:solidFill>
              </a:rPr>
              <a:t>                          </a:t>
            </a:r>
            <a:r>
              <a:rPr lang="en-US" sz="1050" b="1" i="0" dirty="0" smtClean="0">
                <a:solidFill>
                  <a:srgbClr val="163470"/>
                </a:solidFill>
              </a:rPr>
              <a:t>4</a:t>
            </a:r>
            <a:r>
              <a:rPr lang="en-US" sz="1050" b="1" i="0" dirty="0">
                <a:solidFill>
                  <a:srgbClr val="163470"/>
                </a:solidFill>
              </a:rPr>
              <a:t>.	T. </a:t>
            </a:r>
            <a:r>
              <a:rPr lang="en-US" sz="1050" b="1" i="0" dirty="0" err="1">
                <a:solidFill>
                  <a:srgbClr val="163470"/>
                </a:solidFill>
              </a:rPr>
              <a:t>Bykov</a:t>
            </a:r>
            <a:r>
              <a:rPr lang="en-US" sz="1050" b="1" i="0" dirty="0">
                <a:solidFill>
                  <a:srgbClr val="163470"/>
                </a:solidFill>
              </a:rPr>
              <a:t> </a:t>
            </a:r>
            <a:r>
              <a:rPr lang="en-US" sz="1050" b="1" dirty="0">
                <a:solidFill>
                  <a:srgbClr val="163470"/>
                </a:solidFill>
              </a:rPr>
              <a:t>et al</a:t>
            </a:r>
            <a:r>
              <a:rPr lang="en-US" sz="1050" b="1" i="0" dirty="0">
                <a:solidFill>
                  <a:srgbClr val="163470"/>
                </a:solidFill>
              </a:rPr>
              <a:t>. High Flux Accelerator-based Neutron Source. </a:t>
            </a:r>
            <a:r>
              <a:rPr lang="en-US" sz="1050" b="1" i="0" dirty="0" smtClean="0">
                <a:solidFill>
                  <a:srgbClr val="163470"/>
                </a:solidFill>
              </a:rPr>
              <a:t>Pro</a:t>
            </a:r>
            <a:r>
              <a:rPr lang="en-US" sz="1050" b="1" i="0" dirty="0">
                <a:solidFill>
                  <a:srgbClr val="163470"/>
                </a:solidFill>
              </a:rPr>
              <a:t>b</a:t>
            </a:r>
            <a:r>
              <a:rPr lang="en-US" sz="1050" b="1" i="0" dirty="0" smtClean="0">
                <a:solidFill>
                  <a:srgbClr val="163470"/>
                </a:solidFill>
              </a:rPr>
              <a:t>lems </a:t>
            </a:r>
            <a:r>
              <a:rPr lang="en-US" sz="1050" b="1" i="0" dirty="0">
                <a:solidFill>
                  <a:srgbClr val="163470"/>
                </a:solidFill>
              </a:rPr>
              <a:t>of Atomic Science and Technology, Ser.: Thermonuclear Fusion (2021</a:t>
            </a:r>
            <a:r>
              <a:rPr lang="en-US" sz="1050" b="1" i="0" dirty="0" smtClean="0">
                <a:solidFill>
                  <a:srgbClr val="163470"/>
                </a:solidFill>
              </a:rPr>
              <a:t>).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231" y="254422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Институте ядерной физики СО РАН для развития бор-нейтронозахватной терапии злокачественных опухолей предложен и создан источник 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эпитепловых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нейтронов. Источник состоит их ускорителя заряженных частиц нового типа – электростатического ускорителя-тандема с вакуумной изоляцией, для получения пучка протонов, и литиевой мишени для генерации нейтронов. С целью расширения приложений в ускорителе получен стационарный пучок дейтронов с энергией 2,1 МэВ, током 1,4 мА. При сбросе пучка дейтронов на литиевую мишень осуществлена генерация быстрых нейтронов. Выход нейтронов составил 2 ⋅ 10</a:t>
            </a:r>
            <a:r>
              <a:rPr lang="ru-RU" sz="1600" baseline="30000" dirty="0">
                <a:solidFill>
                  <a:srgbClr val="163470"/>
                </a:solidFill>
                <a:latin typeface="Calibri"/>
              </a:rPr>
              <a:t>12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c</a:t>
            </a:r>
            <a:r>
              <a:rPr lang="ru-RU" sz="1600" baseline="30000" dirty="0" smtClean="0">
                <a:solidFill>
                  <a:srgbClr val="163470"/>
                </a:solidFill>
                <a:latin typeface="Calibri"/>
              </a:rPr>
              <a:t>–1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Это позволило изучить активацию материалов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ИТЭР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 начать подготовку к изучению радиационной стойкости оптических </a:t>
            </a:r>
            <a:r>
              <a:rPr lang="ru-RU" sz="1600">
                <a:solidFill>
                  <a:srgbClr val="163470"/>
                </a:solidFill>
                <a:latin typeface="Calibri"/>
              </a:rPr>
              <a:t>кабелей </a:t>
            </a:r>
            <a:r>
              <a:rPr lang="ru-RU" sz="1600" smtClean="0">
                <a:solidFill>
                  <a:srgbClr val="163470"/>
                </a:solidFill>
                <a:latin typeface="Calibri"/>
              </a:rPr>
              <a:t>ЦЕРН.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Генерация мощного потока быстрых </a:t>
            </a:r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нейтронов на </a:t>
            </a:r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ускорителе-тандеме с вакуумной изоляцией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Фотография установки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1" r="15859"/>
          <a:stretch/>
        </p:blipFill>
        <p:spPr>
          <a:xfrm>
            <a:off x="1352476" y="2008073"/>
            <a:ext cx="3663574" cy="316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7898</TotalTime>
  <Words>175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Генерация мощного потока быстрых нейтронов на ускорителе-тандеме с вакуумной изоляцией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BINP User</cp:lastModifiedBy>
  <cp:revision>636</cp:revision>
  <cp:lastPrinted>2020-01-14T01:52:00Z</cp:lastPrinted>
  <dcterms:created xsi:type="dcterms:W3CDTF">2019-05-20T10:35:54Z</dcterms:created>
  <dcterms:modified xsi:type="dcterms:W3CDTF">2020-12-01T02:57:00Z</dcterms:modified>
</cp:coreProperties>
</file>