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40" r:id="rId2"/>
  </p:sldIdLst>
  <p:sldSz cx="12192000" cy="6858000"/>
  <p:notesSz cx="6805613" cy="99441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215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31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3470"/>
    <a:srgbClr val="FF3300"/>
    <a:srgbClr val="F43F06"/>
    <a:srgbClr val="00CC00"/>
    <a:srgbClr val="ECE890"/>
    <a:srgbClr val="B5C9F1"/>
    <a:srgbClr val="18397A"/>
    <a:srgbClr val="1B4089"/>
    <a:srgbClr val="008A3E"/>
    <a:srgbClr val="F0FA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/>
    <p:restoredTop sz="95332" autoAdjust="0"/>
  </p:normalViewPr>
  <p:slideViewPr>
    <p:cSldViewPr snapToGrid="0">
      <p:cViewPr>
        <p:scale>
          <a:sx n="100" d="100"/>
          <a:sy n="100" d="100"/>
        </p:scale>
        <p:origin x="1416" y="852"/>
      </p:cViewPr>
      <p:guideLst>
        <p:guide orient="horz" pos="2160"/>
        <p:guide pos="3840"/>
        <p:guide orient="horz" pos="215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66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184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r">
              <a:defRPr sz="1200"/>
            </a:lvl1pPr>
          </a:lstStyle>
          <a:p>
            <a:fld id="{CE29251B-1858-4AD5-9EA0-DC4B5B393A0E}" type="datetimeFigureOut">
              <a:rPr lang="ru-RU" smtClean="0"/>
              <a:pPr/>
              <a:t>01.12.2020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2781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95" tIns="45798" rIns="91595" bIns="4579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244" y="4723170"/>
            <a:ext cx="5445126" cy="4475083"/>
          </a:xfrm>
          <a:prstGeom prst="rect">
            <a:avLst/>
          </a:prstGeom>
        </p:spPr>
        <p:txBody>
          <a:bodyPr vert="horz" lIns="91595" tIns="45798" rIns="91595" bIns="45798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184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r">
              <a:defRPr sz="1200"/>
            </a:lvl1pPr>
          </a:lstStyle>
          <a:p>
            <a:fld id="{1D82E099-6EB9-476F-A11A-21E927E2E5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8724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1526" y="1880317"/>
            <a:ext cx="9766479" cy="2099257"/>
          </a:xfrm>
        </p:spPr>
        <p:txBody>
          <a:bodyPr anchor="b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 sz="4400"/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tabLst/>
              <a:defRPr/>
            </a:pP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7280" y="4413407"/>
            <a:ext cx="10547799" cy="165576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8340957" y="868753"/>
            <a:ext cx="3866283" cy="15092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5" y="876299"/>
            <a:ext cx="885825" cy="0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 userDrawn="1"/>
        </p:nvSpPr>
        <p:spPr>
          <a:xfrm>
            <a:off x="0" y="6492240"/>
            <a:ext cx="12192000" cy="365760"/>
          </a:xfrm>
          <a:prstGeom prst="rect">
            <a:avLst/>
          </a:prstGeom>
          <a:solidFill>
            <a:srgbClr val="1B40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949395" y="691634"/>
            <a:ext cx="6391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1B408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Сибирское отделение Российской академии наук</a:t>
            </a:r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854" y="505562"/>
            <a:ext cx="756865" cy="74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102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02197-A36F-47E6-BE32-E303756AC480}" type="datetime1">
              <a:rPr lang="ru-RU" smtClean="0"/>
              <a:pPr/>
              <a:t>01.12.2020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581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463C-CDD0-4E8F-BEFA-9741EA96CC46}" type="datetime1">
              <a:rPr lang="ru-RU" smtClean="0"/>
              <a:pPr/>
              <a:t>01.12.2020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9281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6E91F-E900-459C-A1E8-AECCDFC75A7C}" type="datetime1">
              <a:rPr lang="ru-RU" smtClean="0"/>
              <a:pPr/>
              <a:t>01.12.2020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8372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49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F3A7D-C416-4D5C-BEB9-4425ED7004C9}" type="datetime1">
              <a:rPr lang="ru-RU" smtClean="0"/>
              <a:pPr/>
              <a:t>01.12.2020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685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8"/>
            <a:ext cx="2743200" cy="365125"/>
          </a:xfrm>
        </p:spPr>
        <p:txBody>
          <a:bodyPr/>
          <a:lstStyle/>
          <a:p>
            <a:fld id="{51609B3F-C195-44F7-A3A0-7C709B132E91}" type="datetime1">
              <a:rPr lang="ru-RU" smtClean="0"/>
              <a:pPr/>
              <a:t>01.12.2020</a:t>
            </a:fld>
            <a:endParaRPr lang="ru-RU"/>
          </a:p>
        </p:txBody>
      </p:sp>
      <p:sp>
        <p:nvSpPr>
          <p:cNvPr id="11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8"/>
            <a:ext cx="4114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12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8"/>
            <a:ext cx="2743200" cy="365125"/>
          </a:xfrm>
        </p:spPr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бъект 2"/>
          <p:cNvSpPr>
            <a:spLocks noGrp="1"/>
          </p:cNvSpPr>
          <p:nvPr>
            <p:ph idx="13"/>
          </p:nvPr>
        </p:nvSpPr>
        <p:spPr>
          <a:xfrm>
            <a:off x="838203" y="1800912"/>
            <a:ext cx="50106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7" name="Объект 2"/>
          <p:cNvSpPr>
            <a:spLocks noGrp="1"/>
          </p:cNvSpPr>
          <p:nvPr>
            <p:ph idx="14"/>
          </p:nvPr>
        </p:nvSpPr>
        <p:spPr>
          <a:xfrm>
            <a:off x="6248941" y="1800912"/>
            <a:ext cx="51048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93169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7A76-B6F5-4FDC-8567-F7A3644CFB61}" type="datetime1">
              <a:rPr lang="ru-RU" smtClean="0"/>
              <a:pPr/>
              <a:t>01.12.2020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597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CB5EE-DA7F-437D-8311-4E7EB9AB0342}" type="datetime1">
              <a:rPr lang="ru-RU" smtClean="0"/>
              <a:pPr/>
              <a:t>01.12.2020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75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0422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2F43A-DB89-49F5-B935-D9C310B01F4C}" type="datetime1">
              <a:rPr lang="ru-RU" smtClean="0"/>
              <a:pPr/>
              <a:t>01.12.2020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821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DF59-95A2-4F24-875A-203E0D626C22}" type="datetime1">
              <a:rPr lang="ru-RU" smtClean="0"/>
              <a:pPr/>
              <a:t>01.12.2020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713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A5067-C6A7-4832-B49B-CFC8B49033E9}" type="datetime1">
              <a:rPr lang="ru-RU" smtClean="0"/>
              <a:pPr/>
              <a:t>01.12.2020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680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6F39FA-1456-4AEA-A082-130B38B49F0B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Заголовок 3"/>
          <p:cNvSpPr txBox="1">
            <a:spLocks/>
          </p:cNvSpPr>
          <p:nvPr/>
        </p:nvSpPr>
        <p:spPr bwMode="auto">
          <a:xfrm>
            <a:off x="1794712" y="246987"/>
            <a:ext cx="10270067" cy="105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</a:bodyPr>
          <a:lstStyle>
            <a:lvl1pPr marL="903288" indent="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0">
              <a:defRPr/>
            </a:pP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Институт ядерной физики им. Г.И. </a:t>
            </a:r>
            <a:r>
              <a:rPr lang="ru-RU" sz="2400" dirty="0" err="1">
                <a:solidFill>
                  <a:srgbClr val="5B9BD5">
                    <a:lumMod val="50000"/>
                  </a:srgbClr>
                </a:solidFill>
                <a:latin typeface="Calibri"/>
              </a:rPr>
              <a:t>Будкера</a:t>
            </a: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 Сибирского отделения Российской академии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Calibri"/>
              <a:ea typeface="Verdana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829415" y="1729256"/>
            <a:ext cx="3409949" cy="307775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 lvl="0" algn="just">
              <a:defRPr/>
            </a:pPr>
            <a:r>
              <a:rPr lang="en-US" sz="1400" b="1" i="1" dirty="0">
                <a:solidFill>
                  <a:srgbClr val="1B4089"/>
                </a:solidFill>
                <a:ea typeface="Verdana" pitchFamily="34" charset="0"/>
              </a:rPr>
              <a:t>Лаб.9-0, Лаб.12, TAE Life Sciences, США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1470" y="5779279"/>
            <a:ext cx="2568455" cy="577079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>
            <a:defPPr>
              <a:defRPr lang="ru-RU"/>
            </a:defPPr>
            <a:lvl1pPr marL="171450" lvl="0" indent="-17145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ü"/>
              <a:defRPr sz="900" i="1"/>
            </a:lvl1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AD47">
                  <a:lumMod val="75000"/>
                </a:srgbClr>
              </a:buClr>
              <a:buSzTx/>
              <a:buFont typeface="Wingdings" panose="05000000000000000000" pitchFamily="2" charset="2"/>
              <a:buNone/>
              <a:tabLst/>
              <a:defRPr/>
            </a:pPr>
            <a:endParaRPr kumimoji="0" lang="ru-RU" sz="105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lvl="0" indent="0" algn="just">
              <a:buClr>
                <a:srgbClr val="70AD47">
                  <a:lumMod val="75000"/>
                </a:srgbClr>
              </a:buClr>
              <a:buNone/>
              <a:defRPr/>
            </a:pPr>
            <a:r>
              <a:rPr kumimoji="0" lang="ru-RU" sz="1050" b="1" i="0" u="none" strike="noStrike" kern="1200" cap="none" spc="0" normalizeH="0" baseline="0" noProof="0" dirty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Публикации:</a:t>
            </a: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lang="ru-RU" sz="1050" b="1" i="0" dirty="0">
                <a:solidFill>
                  <a:srgbClr val="163470"/>
                </a:solidFill>
              </a:rPr>
              <a:t>готовится в журнал УФН </a:t>
            </a:r>
            <a:endParaRPr kumimoji="0" lang="ru-RU" sz="105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AD47">
                  <a:lumMod val="75000"/>
                </a:srgbClr>
              </a:buClr>
              <a:buSzTx/>
              <a:buFont typeface="Wingdings" panose="05000000000000000000" pitchFamily="2" charset="2"/>
              <a:buNone/>
              <a:tabLst/>
              <a:defRPr/>
            </a:pPr>
            <a:endParaRPr kumimoji="0" lang="ru-RU" sz="105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245085" y="2266553"/>
            <a:ext cx="6578607" cy="3525077"/>
          </a:xfrm>
          <a:prstGeom prst="rect">
            <a:avLst/>
          </a:prstGeom>
          <a:noFill/>
        </p:spPr>
        <p:txBody>
          <a:bodyPr vert="horz" lIns="91438" tIns="45719" rIns="91438" bIns="45719" rtlCol="0" anchor="ctr">
            <a:noAutofit/>
          </a:bodyPr>
          <a:lstStyle>
            <a:defPPr>
              <a:defRPr lang="ru-RU"/>
            </a:defPPr>
            <a:lvl1pPr marL="171450" lvl="0" indent="-171450" algn="just"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§"/>
              <a:defRPr sz="1300">
                <a:solidFill>
                  <a:schemeClr val="accent6"/>
                </a:solidFill>
                <a:latin typeface="+mj-lt"/>
              </a:defRPr>
            </a:lvl1pPr>
          </a:lstStyle>
          <a:p>
            <a:pPr marL="0" lvl="0" indent="0">
              <a:spcBef>
                <a:spcPts val="0"/>
              </a:spcBef>
              <a:buClr>
                <a:srgbClr val="70AD47">
                  <a:lumMod val="75000"/>
                </a:srgbClr>
              </a:buClr>
              <a:buNone/>
              <a:defRPr/>
            </a:pPr>
            <a:r>
              <a:rPr lang="ru-RU" sz="1600" dirty="0">
                <a:solidFill>
                  <a:srgbClr val="163470"/>
                </a:solidFill>
                <a:latin typeface="Calibri"/>
              </a:rPr>
              <a:t>В ИЯФ СО РАН </a:t>
            </a:r>
            <a:r>
              <a:rPr lang="ru-RU" sz="1600" dirty="0" err="1">
                <a:solidFill>
                  <a:srgbClr val="163470"/>
                </a:solidFill>
                <a:latin typeface="Calibri"/>
              </a:rPr>
              <a:t>им.Г.И.Будкера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, совместно с компанией TAE </a:t>
            </a:r>
            <a:r>
              <a:rPr lang="ru-RU" sz="1600" dirty="0" err="1">
                <a:solidFill>
                  <a:srgbClr val="163470"/>
                </a:solidFill>
                <a:latin typeface="Calibri"/>
              </a:rPr>
              <a:t>Life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 </a:t>
            </a:r>
            <a:r>
              <a:rPr lang="ru-RU" sz="1600" dirty="0" err="1">
                <a:solidFill>
                  <a:srgbClr val="163470"/>
                </a:solidFill>
                <a:latin typeface="Calibri"/>
              </a:rPr>
              <a:t>Sciences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, разработан ускорительный источник нейтронов для бор-нейтронозахватной терапии онкологических заболеваний. Первая установка должна быть запущена  в госпитале </a:t>
            </a:r>
            <a:r>
              <a:rPr lang="ru-RU" sz="1600" dirty="0" err="1">
                <a:solidFill>
                  <a:srgbClr val="163470"/>
                </a:solidFill>
                <a:latin typeface="Calibri"/>
              </a:rPr>
              <a:t>г.Сяомынь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 (Китай), принадлежащем компании </a:t>
            </a:r>
            <a:r>
              <a:rPr lang="ru-RU" sz="1600" dirty="0" err="1">
                <a:solidFill>
                  <a:srgbClr val="163470"/>
                </a:solidFill>
                <a:latin typeface="Calibri"/>
              </a:rPr>
              <a:t>Neuboron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. В качестве прототипа при разработке был взят действующий в ИЯФ нейтронный источник, на котором успешно проводятся эксперименты с клеточными образцами и малыми лабораторными животными. В нейтронном источнике используется ускоритель тандем для получения протонного пучка с энергией до 2.5МэВ. Генерация нейтронов осуществляется при взаимодействии ускоренного пучка с литиевой мишенью. При создании установки, на прототипе ускорителя в ИЯФ был отработан  </a:t>
            </a:r>
            <a:r>
              <a:rPr lang="ru-RU" sz="1600">
                <a:solidFill>
                  <a:srgbClr val="163470"/>
                </a:solidFill>
                <a:latin typeface="Calibri"/>
              </a:rPr>
              <a:t>целый </a:t>
            </a:r>
            <a:r>
              <a:rPr lang="ru-RU" sz="1600" smtClean="0">
                <a:solidFill>
                  <a:srgbClr val="163470"/>
                </a:solidFill>
                <a:latin typeface="Calibri"/>
              </a:rPr>
              <a:t>ряд </a:t>
            </a:r>
            <a:r>
              <a:rPr lang="ru-RU" sz="1600" smtClean="0">
                <a:solidFill>
                  <a:srgbClr val="163470"/>
                </a:solidFill>
                <a:latin typeface="Calibri"/>
              </a:rPr>
              <a:t>новых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технических решений, которые позволили существенно поднять параметры нейтронного источника и повысить надежность его работы.</a:t>
            </a: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Заголовок 1"/>
          <p:cNvSpPr>
            <a:spLocks noGrp="1"/>
          </p:cNvSpPr>
          <p:nvPr>
            <p:ph type="title" idx="4294967295"/>
          </p:nvPr>
        </p:nvSpPr>
        <p:spPr>
          <a:xfrm>
            <a:off x="5729300" y="1110895"/>
            <a:ext cx="5610178" cy="590931"/>
          </a:xfr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1" dirty="0">
                <a:solidFill>
                  <a:srgbClr val="163470"/>
                </a:solidFill>
                <a:latin typeface="+mn-lt"/>
                <a:ea typeface="+mn-ea"/>
                <a:cs typeface="+mn-cs"/>
              </a:rPr>
              <a:t>Нейтронный источник для клинических испытаний бор-нейтронозахватной терапии</a:t>
            </a:r>
          </a:p>
        </p:txBody>
      </p:sp>
      <p:sp>
        <p:nvSpPr>
          <p:cNvPr id="71687" name="Rectangle 7"/>
          <p:cNvSpPr>
            <a:spLocks noChangeArrowheads="1"/>
          </p:cNvSpPr>
          <p:nvPr/>
        </p:nvSpPr>
        <p:spPr bwMode="auto">
          <a:xfrm>
            <a:off x="0" y="-184664"/>
            <a:ext cx="184727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794712" y="5460586"/>
            <a:ext cx="2294473" cy="261608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pPr lvl="0" algn="ctr">
              <a:defRPr/>
            </a:pPr>
            <a:r>
              <a:rPr lang="ru-RU" sz="1100" dirty="0">
                <a:solidFill>
                  <a:srgbClr val="163470"/>
                </a:solidFill>
              </a:rPr>
              <a:t>Ускоритель в ИЯФ СО РАН.</a:t>
            </a:r>
            <a:endParaRPr kumimoji="0" lang="ru-RU" sz="110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026" name="Picture 2" descr="D:\Архив\Лого ИЯФ\++ logo BINP new bold blue Прозрачный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527" y="60336"/>
            <a:ext cx="690256" cy="82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Рисунок 11" descr="C:\_USERS\IGOR\_Санкт-Петербург 2019\Важнейшие достижения 2019\DOC\image009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25" y="1336217"/>
            <a:ext cx="3092450" cy="412436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84803561"/>
      </p:ext>
    </p:extLst>
  </p:cSld>
  <p:clrMapOvr>
    <a:masterClrMapping/>
  </p:clrMapOvr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7928</TotalTime>
  <Words>161</Words>
  <Application>Microsoft Office PowerPoint</Application>
  <PresentationFormat>Широкоэкранный</PresentationFormat>
  <Paragraphs>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Open Sans</vt:lpstr>
      <vt:lpstr>Verdana</vt:lpstr>
      <vt:lpstr>Wingdings</vt:lpstr>
      <vt:lpstr>1_Тема Office</vt:lpstr>
      <vt:lpstr>Нейтронный источник для клинических испытаний бор-нейтронозахватной терапии</vt:lpstr>
    </vt:vector>
  </TitlesOfParts>
  <Company>diakov.net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 Голышева</dc:creator>
  <cp:lastModifiedBy>Shikhovtsev</cp:lastModifiedBy>
  <cp:revision>642</cp:revision>
  <cp:lastPrinted>2020-01-14T01:52:00Z</cp:lastPrinted>
  <dcterms:created xsi:type="dcterms:W3CDTF">2019-05-20T10:35:54Z</dcterms:created>
  <dcterms:modified xsi:type="dcterms:W3CDTF">2020-12-01T11:11:14Z</dcterms:modified>
</cp:coreProperties>
</file>