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40" r:id="rId2"/>
  </p:sldIdLst>
  <p:sldSz cx="12192000" cy="6858000"/>
  <p:notesSz cx="6805613" cy="99441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215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31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3470"/>
    <a:srgbClr val="FF3300"/>
    <a:srgbClr val="F43F06"/>
    <a:srgbClr val="00CC00"/>
    <a:srgbClr val="ECE890"/>
    <a:srgbClr val="B5C9F1"/>
    <a:srgbClr val="18397A"/>
    <a:srgbClr val="1B4089"/>
    <a:srgbClr val="008A3E"/>
    <a:srgbClr val="F0FA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5332" autoAdjust="0"/>
  </p:normalViewPr>
  <p:slideViewPr>
    <p:cSldViewPr snapToGrid="0">
      <p:cViewPr varScale="1">
        <p:scale>
          <a:sx n="95" d="100"/>
          <a:sy n="95" d="100"/>
        </p:scale>
        <p:origin x="330" y="120"/>
      </p:cViewPr>
      <p:guideLst>
        <p:guide orient="horz" pos="2160"/>
        <p:guide pos="3840"/>
        <p:guide orient="horz" pos="215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66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184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r">
              <a:defRPr sz="1200"/>
            </a:lvl1pPr>
          </a:lstStyle>
          <a:p>
            <a:fld id="{CE29251B-1858-4AD5-9EA0-DC4B5B393A0E}" type="datetimeFigureOut">
              <a:rPr lang="ru-RU" smtClean="0"/>
              <a:pPr/>
              <a:t>02.12.2020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2781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95" tIns="45798" rIns="91595" bIns="4579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244" y="4723170"/>
            <a:ext cx="5445126" cy="4475083"/>
          </a:xfrm>
          <a:prstGeom prst="rect">
            <a:avLst/>
          </a:prstGeom>
        </p:spPr>
        <p:txBody>
          <a:bodyPr vert="horz" lIns="91595" tIns="45798" rIns="91595" bIns="45798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184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r">
              <a:defRPr sz="1200"/>
            </a:lvl1pPr>
          </a:lstStyle>
          <a:p>
            <a:fld id="{1D82E099-6EB9-476F-A11A-21E927E2E5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8724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1526" y="1880317"/>
            <a:ext cx="9766479" cy="2099257"/>
          </a:xfrm>
        </p:spPr>
        <p:txBody>
          <a:bodyPr anchor="b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 sz="4400"/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tabLst/>
              <a:defRPr/>
            </a:pP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7280" y="4413407"/>
            <a:ext cx="10547799" cy="165576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8340957" y="868753"/>
            <a:ext cx="3866283" cy="15092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5" y="876299"/>
            <a:ext cx="885825" cy="0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 userDrawn="1"/>
        </p:nvSpPr>
        <p:spPr>
          <a:xfrm>
            <a:off x="0" y="6492240"/>
            <a:ext cx="12192000" cy="365760"/>
          </a:xfrm>
          <a:prstGeom prst="rect">
            <a:avLst/>
          </a:prstGeom>
          <a:solidFill>
            <a:srgbClr val="1B40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949395" y="691634"/>
            <a:ext cx="6391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1B408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Сибирское отделение Российской академии наук</a:t>
            </a:r>
            <a:endParaRPr lang="ru-RU" b="1" dirty="0">
              <a:solidFill>
                <a:srgbClr val="1B4089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854" y="505562"/>
            <a:ext cx="756865" cy="74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102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02197-A36F-47E6-BE32-E303756AC480}" type="datetime1">
              <a:rPr lang="ru-RU" smtClean="0"/>
              <a:pPr/>
              <a:t>02.12.2020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581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463C-CDD0-4E8F-BEFA-9741EA96CC46}" type="datetime1">
              <a:rPr lang="ru-RU" smtClean="0"/>
              <a:pPr/>
              <a:t>02.12.2020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9281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 smtClean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6E91F-E900-459C-A1E8-AECCDFC75A7C}" type="datetime1">
              <a:rPr lang="ru-RU" smtClean="0"/>
              <a:pPr/>
              <a:t>02.12.2020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8372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49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F3A7D-C416-4D5C-BEB9-4425ED7004C9}" type="datetime1">
              <a:rPr lang="ru-RU" smtClean="0"/>
              <a:pPr/>
              <a:t>02.12.2020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685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 smtClean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8"/>
            <a:ext cx="2743200" cy="365125"/>
          </a:xfrm>
        </p:spPr>
        <p:txBody>
          <a:bodyPr/>
          <a:lstStyle/>
          <a:p>
            <a:fld id="{51609B3F-C195-44F7-A3A0-7C709B132E91}" type="datetime1">
              <a:rPr lang="ru-RU" smtClean="0"/>
              <a:pPr/>
              <a:t>02.12.2020</a:t>
            </a:fld>
            <a:endParaRPr lang="ru-RU"/>
          </a:p>
        </p:txBody>
      </p:sp>
      <p:sp>
        <p:nvSpPr>
          <p:cNvPr id="11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8"/>
            <a:ext cx="4114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12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8"/>
            <a:ext cx="2743200" cy="365125"/>
          </a:xfrm>
        </p:spPr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бъект 2"/>
          <p:cNvSpPr>
            <a:spLocks noGrp="1"/>
          </p:cNvSpPr>
          <p:nvPr>
            <p:ph idx="13"/>
          </p:nvPr>
        </p:nvSpPr>
        <p:spPr>
          <a:xfrm>
            <a:off x="838203" y="1800912"/>
            <a:ext cx="50106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7" name="Объект 2"/>
          <p:cNvSpPr>
            <a:spLocks noGrp="1"/>
          </p:cNvSpPr>
          <p:nvPr>
            <p:ph idx="14"/>
          </p:nvPr>
        </p:nvSpPr>
        <p:spPr>
          <a:xfrm>
            <a:off x="6248941" y="1800912"/>
            <a:ext cx="51048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3169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7A76-B6F5-4FDC-8567-F7A3644CFB61}" type="datetime1">
              <a:rPr lang="ru-RU" smtClean="0"/>
              <a:pPr/>
              <a:t>02.12.2020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597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CB5EE-DA7F-437D-8311-4E7EB9AB0342}" type="datetime1">
              <a:rPr lang="ru-RU" smtClean="0"/>
              <a:pPr/>
              <a:t>02.12.2020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75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0422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2F43A-DB89-49F5-B935-D9C310B01F4C}" type="datetime1">
              <a:rPr lang="ru-RU" smtClean="0"/>
              <a:pPr/>
              <a:t>02.12.2020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821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DF59-95A2-4F24-875A-203E0D626C22}" type="datetime1">
              <a:rPr lang="ru-RU" smtClean="0"/>
              <a:pPr/>
              <a:t>02.12.2020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713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A5067-C6A7-4832-B49B-CFC8B49033E9}" type="datetime1">
              <a:rPr lang="ru-RU" smtClean="0"/>
              <a:pPr/>
              <a:t>02.12.2020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680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6F39FA-1456-4AEA-A082-130B38B49F0B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Заголовок 3"/>
          <p:cNvSpPr txBox="1">
            <a:spLocks/>
          </p:cNvSpPr>
          <p:nvPr/>
        </p:nvSpPr>
        <p:spPr bwMode="auto">
          <a:xfrm>
            <a:off x="1794712" y="246987"/>
            <a:ext cx="10270067" cy="105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</a:bodyPr>
          <a:lstStyle>
            <a:lvl1pPr marL="903288" indent="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0">
              <a:defRPr/>
            </a:pP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Институт ядерной физики им. Г.И. </a:t>
            </a:r>
            <a:r>
              <a:rPr lang="ru-RU" sz="2400" dirty="0" err="1">
                <a:solidFill>
                  <a:srgbClr val="5B9BD5">
                    <a:lumMod val="50000"/>
                  </a:srgbClr>
                </a:solidFill>
                <a:latin typeface="Calibri"/>
              </a:rPr>
              <a:t>Будкера</a:t>
            </a: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 Сибирского отделения Российской </a:t>
            </a:r>
            <a:r>
              <a:rPr lang="ru-RU" sz="240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академии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Calibri"/>
              <a:ea typeface="Verdana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8624913" y="1633828"/>
            <a:ext cx="3089265" cy="307775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Авторы: </a:t>
            </a:r>
            <a:r>
              <a:rPr lang="ru-RU" sz="1400" b="1" i="1" dirty="0" err="1" smtClean="0">
                <a:solidFill>
                  <a:srgbClr val="1B4089"/>
                </a:solidFill>
                <a:latin typeface="Calibri"/>
                <a:ea typeface="Verdana" pitchFamily="34" charset="0"/>
              </a:rPr>
              <a:t>В.П.Назьмов</a:t>
            </a:r>
            <a:r>
              <a:rPr lang="ru-RU" sz="1400" b="1" i="1" dirty="0" smtClean="0">
                <a:solidFill>
                  <a:srgbClr val="1B4089"/>
                </a:solidFill>
                <a:latin typeface="Calibri"/>
                <a:ea typeface="Verdana" pitchFamily="34" charset="0"/>
              </a:rPr>
              <a:t>, </a:t>
            </a:r>
            <a:r>
              <a:rPr lang="ru-RU" sz="1400" b="1" i="1" dirty="0" err="1" smtClean="0">
                <a:solidFill>
                  <a:srgbClr val="1B4089"/>
                </a:solidFill>
                <a:latin typeface="Calibri"/>
                <a:ea typeface="Verdana" pitchFamily="34" charset="0"/>
              </a:rPr>
              <a:t>Б.П.Толочко</a:t>
            </a:r>
            <a:endParaRPr kumimoji="0" lang="ru-RU" sz="1400" b="0" i="1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Calibri"/>
              <a:ea typeface="Verdana" pitchFamily="34" charset="0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70020" y="5744648"/>
            <a:ext cx="11442818" cy="738662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>
            <a:defPPr>
              <a:defRPr lang="ru-RU"/>
            </a:defPPr>
            <a:lvl1pPr marL="171450" lvl="0" indent="-17145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ü"/>
              <a:defRPr sz="900" i="1"/>
            </a:lvl1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AD47">
                  <a:lumMod val="75000"/>
                </a:srgbClr>
              </a:buClr>
              <a:buSzTx/>
              <a:buFont typeface="Wingdings" panose="05000000000000000000" pitchFamily="2" charset="2"/>
              <a:buNone/>
              <a:tabLst/>
              <a:defRPr/>
            </a:pPr>
            <a:endParaRPr kumimoji="0" lang="ru-RU" sz="1050" b="1" i="0" u="none" strike="noStrike" kern="1200" cap="none" spc="0" normalizeH="0" baseline="0" noProof="0" dirty="0" smtClean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lvl="0" indent="0" algn="just">
              <a:buClr>
                <a:srgbClr val="70AD47">
                  <a:lumMod val="75000"/>
                </a:srgbClr>
              </a:buClr>
              <a:buNone/>
              <a:defRPr/>
            </a:pPr>
            <a:r>
              <a:rPr kumimoji="0" lang="ru-RU" sz="1050" b="1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Публикации: </a:t>
            </a:r>
            <a:r>
              <a:rPr lang="en-US" sz="1050" b="1" i="0" dirty="0" err="1" smtClean="0">
                <a:solidFill>
                  <a:srgbClr val="163470"/>
                </a:solidFill>
              </a:rPr>
              <a:t>A.Berdyugin</a:t>
            </a:r>
            <a:r>
              <a:rPr lang="en-US" sz="1050" b="1" i="0" dirty="0">
                <a:solidFill>
                  <a:srgbClr val="163470"/>
                </a:solidFill>
              </a:rPr>
              <a:t>, </a:t>
            </a:r>
            <a:r>
              <a:rPr lang="en-US" sz="1050" b="1" i="0" dirty="0" err="1">
                <a:solidFill>
                  <a:srgbClr val="163470"/>
                </a:solidFill>
              </a:rPr>
              <a:t>B.Tolochko</a:t>
            </a:r>
            <a:r>
              <a:rPr lang="en-US" sz="1050" b="1" i="0" dirty="0">
                <a:solidFill>
                  <a:srgbClr val="163470"/>
                </a:solidFill>
              </a:rPr>
              <a:t>, </a:t>
            </a:r>
            <a:r>
              <a:rPr lang="en-US" sz="1050" b="1" i="0" dirty="0" err="1">
                <a:solidFill>
                  <a:srgbClr val="163470"/>
                </a:solidFill>
              </a:rPr>
              <a:t>V.Nazmov</a:t>
            </a:r>
            <a:r>
              <a:rPr lang="en-US" sz="1050" b="1" i="0" dirty="0">
                <a:solidFill>
                  <a:srgbClr val="163470"/>
                </a:solidFill>
              </a:rPr>
              <a:t>, </a:t>
            </a:r>
            <a:r>
              <a:rPr lang="en-US" sz="1050" b="1" i="0" dirty="0" err="1">
                <a:solidFill>
                  <a:srgbClr val="163470"/>
                </a:solidFill>
              </a:rPr>
              <a:t>A.Kosov</a:t>
            </a:r>
            <a:r>
              <a:rPr lang="en-US" sz="1050" b="1" i="0" dirty="0">
                <a:solidFill>
                  <a:srgbClr val="163470"/>
                </a:solidFill>
              </a:rPr>
              <a:t>, </a:t>
            </a:r>
            <a:r>
              <a:rPr lang="en-US" sz="1050" b="1" i="0" dirty="0" err="1">
                <a:solidFill>
                  <a:srgbClr val="163470"/>
                </a:solidFill>
              </a:rPr>
              <a:t>O.Evdokov</a:t>
            </a:r>
            <a:r>
              <a:rPr lang="en-US" sz="1050" b="1" i="0" dirty="0">
                <a:solidFill>
                  <a:srgbClr val="163470"/>
                </a:solidFill>
              </a:rPr>
              <a:t>, Focusing </a:t>
            </a:r>
            <a:r>
              <a:rPr lang="en-US" sz="1050" b="1" i="0" dirty="0" smtClean="0">
                <a:solidFill>
                  <a:srgbClr val="163470"/>
                </a:solidFill>
              </a:rPr>
              <a:t>system </a:t>
            </a:r>
            <a:r>
              <a:rPr lang="en-US" sz="1050" b="1" i="0" dirty="0">
                <a:solidFill>
                  <a:srgbClr val="163470"/>
                </a:solidFill>
              </a:rPr>
              <a:t>of </a:t>
            </a:r>
            <a:r>
              <a:rPr lang="en-US" sz="1050" b="1" i="0" dirty="0" smtClean="0">
                <a:solidFill>
                  <a:srgbClr val="163470"/>
                </a:solidFill>
              </a:rPr>
              <a:t>synchrotron radiation </a:t>
            </a:r>
            <a:r>
              <a:rPr lang="en-US" sz="1050" b="1" i="0" dirty="0">
                <a:solidFill>
                  <a:srgbClr val="163470"/>
                </a:solidFill>
              </a:rPr>
              <a:t>with </a:t>
            </a:r>
            <a:r>
              <a:rPr lang="en-US" sz="1050" b="1" i="0" dirty="0" smtClean="0">
                <a:solidFill>
                  <a:srgbClr val="163470"/>
                </a:solidFill>
              </a:rPr>
              <a:t>refractive mosaic lenses </a:t>
            </a:r>
            <a:r>
              <a:rPr lang="en-US" sz="1050" b="1" i="0" dirty="0">
                <a:solidFill>
                  <a:srgbClr val="163470"/>
                </a:solidFill>
              </a:rPr>
              <a:t>for the </a:t>
            </a:r>
            <a:r>
              <a:rPr lang="en-US" sz="1050" b="1" i="0" dirty="0" smtClean="0">
                <a:solidFill>
                  <a:srgbClr val="163470"/>
                </a:solidFill>
              </a:rPr>
              <a:t>station </a:t>
            </a:r>
            <a:r>
              <a:rPr lang="en-US" sz="1050" b="1" i="0" dirty="0">
                <a:solidFill>
                  <a:srgbClr val="163470"/>
                </a:solidFill>
              </a:rPr>
              <a:t>“Extreme </a:t>
            </a:r>
            <a:r>
              <a:rPr lang="en-US" sz="1050" b="1" i="0" dirty="0" smtClean="0">
                <a:solidFill>
                  <a:srgbClr val="163470"/>
                </a:solidFill>
              </a:rPr>
              <a:t>state </a:t>
            </a:r>
            <a:r>
              <a:rPr lang="en-US" sz="1050" b="1" i="0" dirty="0">
                <a:solidFill>
                  <a:srgbClr val="163470"/>
                </a:solidFill>
              </a:rPr>
              <a:t>of </a:t>
            </a:r>
            <a:r>
              <a:rPr lang="en-US" sz="1050" b="1" i="0" dirty="0" smtClean="0">
                <a:solidFill>
                  <a:srgbClr val="163470"/>
                </a:solidFill>
              </a:rPr>
              <a:t>matter</a:t>
            </a:r>
            <a:r>
              <a:rPr lang="en-US" sz="1050" b="1" i="0" dirty="0">
                <a:solidFill>
                  <a:srgbClr val="163470"/>
                </a:solidFill>
              </a:rPr>
              <a:t>” of the </a:t>
            </a:r>
            <a:r>
              <a:rPr lang="en-US" sz="1050" b="1" i="0" dirty="0" smtClean="0">
                <a:solidFill>
                  <a:srgbClr val="163470"/>
                </a:solidFill>
              </a:rPr>
              <a:t>VEPP-4, </a:t>
            </a:r>
            <a:r>
              <a:rPr lang="en-US" sz="1050" b="1" i="0" dirty="0">
                <a:solidFill>
                  <a:srgbClr val="163470"/>
                </a:solidFill>
              </a:rPr>
              <a:t>AIP Conference Proceedings, V.2299 (2020), paper 050005</a:t>
            </a:r>
            <a:r>
              <a:rPr kumimoji="0" lang="ru-RU" sz="1050" b="1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endParaRPr kumimoji="0" lang="ru-RU" sz="1050" b="1" i="0" u="none" strike="noStrike" kern="1200" cap="none" spc="0" normalizeH="0" baseline="0" noProof="0" dirty="0" smtClean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AD47">
                  <a:lumMod val="75000"/>
                </a:srgbClr>
              </a:buClr>
              <a:buSzTx/>
              <a:buFont typeface="Wingdings" panose="05000000000000000000" pitchFamily="2" charset="2"/>
              <a:buNone/>
              <a:tabLst/>
              <a:defRPr/>
            </a:pPr>
            <a:endParaRPr kumimoji="0" lang="ru-RU" sz="105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245087" y="2099589"/>
            <a:ext cx="6667751" cy="3200419"/>
          </a:xfrm>
          <a:prstGeom prst="rect">
            <a:avLst/>
          </a:prstGeom>
          <a:noFill/>
        </p:spPr>
        <p:txBody>
          <a:bodyPr vert="horz" lIns="91438" tIns="45719" rIns="91438" bIns="45719" rtlCol="0" anchor="ctr">
            <a:noAutofit/>
          </a:bodyPr>
          <a:lstStyle>
            <a:defPPr>
              <a:defRPr lang="ru-RU"/>
            </a:defPPr>
            <a:lvl1pPr marL="171450" lvl="0" indent="-171450" algn="just"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§"/>
              <a:defRPr sz="1300">
                <a:solidFill>
                  <a:schemeClr val="accent6"/>
                </a:solidFill>
                <a:latin typeface="+mj-lt"/>
              </a:defRPr>
            </a:lvl1pPr>
          </a:lstStyle>
          <a:p>
            <a:pPr marL="0" lvl="0" indent="0" algn="l">
              <a:spcBef>
                <a:spcPts val="0"/>
              </a:spcBef>
              <a:buClr>
                <a:srgbClr val="70AD47">
                  <a:lumMod val="75000"/>
                </a:srgbClr>
              </a:buClr>
              <a:buNone/>
              <a:defRPr/>
            </a:pP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Разработанная преломляющая ахроматическая линза позволяет фокусировать рентгеновское излучение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в широком диапазоне энергий квантов,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её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преломляющие свойства учитывают спектрально-угловую характеристику излучения источника СИ ВЭПП-4, что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обусловило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оптимизацию поглощения линзы под заданный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спектр излучения. Продемонстрированные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возможности фокусировки жёсткого рентгеновского излучения ахроматической линзой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проводятся на базе  изучения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фокусирующих свойств массивами преломляющих структур с мозаичной компоновкой,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обеспечивающей увеличение пропускания по сравнению с классической параболической линзой. 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В результате, апертура линзы в несколько раз превышает таковую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для бериллиевой линзы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.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Экспериментальная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проверка при энергии квантов 50 кэВ подтвердила правильность применённой модели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расчёта.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Линза предназначена для увеличения потока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излучения на детектор.</a:t>
            </a: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219247" y="1417847"/>
            <a:ext cx="9931400" cy="341632"/>
          </a:xfr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1" dirty="0">
                <a:solidFill>
                  <a:srgbClr val="163470"/>
                </a:solidFill>
                <a:latin typeface="+mn-lt"/>
                <a:ea typeface="+mn-ea"/>
                <a:cs typeface="+mn-cs"/>
              </a:rPr>
              <a:t>Разработка ахроматической преломляющей рентгеновской </a:t>
            </a:r>
            <a:r>
              <a:rPr lang="ru-RU" sz="1800" b="1" dirty="0" smtClean="0">
                <a:solidFill>
                  <a:srgbClr val="163470"/>
                </a:solidFill>
                <a:latin typeface="+mn-lt"/>
                <a:ea typeface="+mn-ea"/>
                <a:cs typeface="+mn-cs"/>
              </a:rPr>
              <a:t>линзы</a:t>
            </a:r>
            <a:endParaRPr lang="ru-RU" sz="1800" b="1" dirty="0">
              <a:solidFill>
                <a:srgbClr val="16347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1687" name="Rectangle 7"/>
          <p:cNvSpPr>
            <a:spLocks noChangeArrowheads="1"/>
          </p:cNvSpPr>
          <p:nvPr/>
        </p:nvSpPr>
        <p:spPr bwMode="auto">
          <a:xfrm>
            <a:off x="0" y="-184664"/>
            <a:ext cx="184727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219247" y="5300007"/>
            <a:ext cx="4063947" cy="430885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pPr lvl="0" algn="ctr">
              <a:defRPr/>
            </a:pPr>
            <a:r>
              <a:rPr lang="ru-RU" sz="1100" dirty="0" smtClean="0">
                <a:solidFill>
                  <a:srgbClr val="163470"/>
                </a:solidFill>
              </a:rPr>
              <a:t>Микрофотография фрагмента ахроматической преломляющей линзы с апертурой по вертикали </a:t>
            </a:r>
            <a:r>
              <a:rPr lang="ru-RU" sz="1100" dirty="0" err="1" smtClean="0">
                <a:solidFill>
                  <a:srgbClr val="163470"/>
                </a:solidFill>
              </a:rPr>
              <a:t>ок</a:t>
            </a:r>
            <a:r>
              <a:rPr lang="ru-RU" sz="1100" dirty="0">
                <a:solidFill>
                  <a:srgbClr val="163470"/>
                </a:solidFill>
              </a:rPr>
              <a:t>. 6 </a:t>
            </a:r>
            <a:r>
              <a:rPr lang="ru-RU" sz="1100" dirty="0" smtClean="0">
                <a:solidFill>
                  <a:srgbClr val="163470"/>
                </a:solidFill>
              </a:rPr>
              <a:t>мм</a:t>
            </a:r>
            <a:endParaRPr kumimoji="0" lang="ru-RU" sz="110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026" name="Picture 2" descr="D:\Архив\Лого ИЯФ\++ logo BINP new bold blue Прозрачный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527" y="60336"/>
            <a:ext cx="690256" cy="82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05889" y="2099589"/>
            <a:ext cx="3905037" cy="2924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4803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7918</TotalTime>
  <Words>182</Words>
  <Application>Microsoft Office PowerPoint</Application>
  <PresentationFormat>Широкоэкранный</PresentationFormat>
  <Paragraphs>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Open Sans</vt:lpstr>
      <vt:lpstr>Verdana</vt:lpstr>
      <vt:lpstr>Wingdings</vt:lpstr>
      <vt:lpstr>1_Тема Office</vt:lpstr>
      <vt:lpstr>Разработка ахроматической преломляющей рентгеновской линзы</vt:lpstr>
    </vt:vector>
  </TitlesOfParts>
  <Company>diakov.net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 Голышева</dc:creator>
  <cp:lastModifiedBy>BINP User</cp:lastModifiedBy>
  <cp:revision>641</cp:revision>
  <cp:lastPrinted>2020-01-14T01:52:00Z</cp:lastPrinted>
  <dcterms:created xsi:type="dcterms:W3CDTF">2019-05-20T10:35:54Z</dcterms:created>
  <dcterms:modified xsi:type="dcterms:W3CDTF">2020-12-02T12:20:41Z</dcterms:modified>
</cp:coreProperties>
</file>