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5" autoAdjust="0"/>
    <p:restoredTop sz="95332" autoAdjust="0"/>
  </p:normalViewPr>
  <p:slideViewPr>
    <p:cSldViewPr snapToGrid="0">
      <p:cViewPr>
        <p:scale>
          <a:sx n="100" d="100"/>
          <a:sy n="100" d="100"/>
        </p:scale>
        <p:origin x="-1740" y="-462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3316395"/>
            <a:ext cx="2623507" cy="1887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43701" y="1633828"/>
            <a:ext cx="497047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            Авторы</a:t>
            </a:r>
            <a:r>
              <a:rPr kumimoji="0" lang="ru-RU" sz="1400" b="1" i="1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 В.В. </a:t>
            </a:r>
            <a:r>
              <a:rPr kumimoji="0" lang="ru-RU" sz="1400" b="1" i="1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Кубарев</a:t>
            </a:r>
            <a:r>
              <a:rPr kumimoji="0" lang="ru-RU" sz="1400" b="1" i="1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Я.В. Гетманов, О.А. Шевченко</a:t>
            </a:r>
            <a:endParaRPr kumimoji="0" lang="ru-RU" sz="1400" b="0" i="1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97988"/>
            <a:ext cx="11442818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[1] </a:t>
            </a:r>
            <a:r>
              <a:rPr lang="en-US" sz="1050" b="1" i="0" dirty="0" smtClean="0">
                <a:solidFill>
                  <a:srgbClr val="163470"/>
                </a:solidFill>
              </a:rPr>
              <a:t>V</a:t>
            </a:r>
            <a:r>
              <a:rPr lang="en-US" sz="1050" b="1" i="0" dirty="0">
                <a:solidFill>
                  <a:srgbClr val="163470"/>
                </a:solidFill>
              </a:rPr>
              <a:t>. </a:t>
            </a:r>
            <a:r>
              <a:rPr lang="en-US" sz="1050" b="1" i="0" dirty="0" err="1">
                <a:solidFill>
                  <a:srgbClr val="163470"/>
                </a:solidFill>
              </a:rPr>
              <a:t>Kubarev</a:t>
            </a:r>
            <a:r>
              <a:rPr lang="en-US" sz="1050" b="1" i="0" dirty="0">
                <a:solidFill>
                  <a:srgbClr val="163470"/>
                </a:solidFill>
              </a:rPr>
              <a:t> et al., “Fine and Hyperfine Structure of FEL Emission Spectra”, in 39th International Free Electron Laser Conference (FEL2019), 26-30 August 2019, Hamburg, Germany, </a:t>
            </a:r>
            <a:endParaRPr lang="en-US" sz="1050" b="1" i="0" dirty="0" smtClean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DOI</a:t>
            </a:r>
            <a:r>
              <a:rPr lang="en-US" sz="1050" b="1" i="0" dirty="0">
                <a:solidFill>
                  <a:srgbClr val="163470"/>
                </a:solidFill>
              </a:rPr>
              <a:t>: 10.18429/JACoW-FEL2019-TUD03</a:t>
            </a:r>
            <a:r>
              <a:rPr lang="en-US" sz="1050" b="1" i="0" dirty="0" smtClean="0">
                <a:solidFill>
                  <a:srgbClr val="163470"/>
                </a:solidFill>
              </a:rPr>
              <a:t>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[2]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b="1" i="0" dirty="0">
                <a:solidFill>
                  <a:srgbClr val="163470"/>
                </a:solidFill>
              </a:rPr>
              <a:t>V.V.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Kubarev</a:t>
            </a:r>
            <a:r>
              <a:rPr lang="en-US" sz="1050" b="1" i="0" dirty="0" smtClean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Ya.V</a:t>
            </a:r>
            <a:r>
              <a:rPr lang="en-US" sz="1050" b="1" i="0" dirty="0">
                <a:solidFill>
                  <a:srgbClr val="163470"/>
                </a:solidFill>
              </a:rPr>
              <a:t>.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Getmanov</a:t>
            </a:r>
            <a:r>
              <a:rPr lang="en-US" sz="1050" b="1" i="0" dirty="0" smtClean="0">
                <a:solidFill>
                  <a:srgbClr val="163470"/>
                </a:solidFill>
              </a:rPr>
              <a:t>, O.A</a:t>
            </a:r>
            <a:r>
              <a:rPr lang="en-US" sz="1050" b="1" i="0" dirty="0">
                <a:solidFill>
                  <a:srgbClr val="163470"/>
                </a:solidFill>
              </a:rPr>
              <a:t>. Shevchenko, “Radiation stability and hyperfine mode structure of the terahertz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NovoFEL</a:t>
            </a:r>
            <a:r>
              <a:rPr lang="en-US" sz="1050" b="1" i="0" dirty="0" smtClean="0">
                <a:solidFill>
                  <a:srgbClr val="163470"/>
                </a:solidFill>
              </a:rPr>
              <a:t>”, </a:t>
            </a:r>
            <a:r>
              <a:rPr lang="en-US" sz="1050" b="1" i="0" dirty="0">
                <a:solidFill>
                  <a:srgbClr val="163470"/>
                </a:solidFill>
              </a:rPr>
              <a:t>AIP Conference </a:t>
            </a:r>
            <a:r>
              <a:rPr lang="en-US" sz="1050" b="1" i="0" dirty="0" smtClean="0">
                <a:solidFill>
                  <a:srgbClr val="163470"/>
                </a:solidFill>
              </a:rPr>
              <a:t>Proceedings, SYNCHROTRON </a:t>
            </a:r>
            <a:r>
              <a:rPr lang="en-US" sz="1050" b="1" i="0" dirty="0">
                <a:solidFill>
                  <a:srgbClr val="163470"/>
                </a:solidFill>
              </a:rPr>
              <a:t>AND FREE ELECTRON LASER RADIATION: Generation and Application (SFR-2020), </a:t>
            </a:r>
            <a:r>
              <a:rPr lang="en-US" sz="1050" b="1" i="0" dirty="0" smtClean="0">
                <a:solidFill>
                  <a:srgbClr val="163470"/>
                </a:solidFill>
              </a:rPr>
              <a:t>020003 </a:t>
            </a:r>
            <a:r>
              <a:rPr lang="en-US" sz="1050" b="1" i="0" dirty="0">
                <a:solidFill>
                  <a:srgbClr val="163470"/>
                </a:solidFill>
              </a:rPr>
              <a:t>(2020); https://doi.org/10.1063/5.0030503 </a:t>
            </a:r>
            <a:r>
              <a:rPr lang="en-US" sz="1050" b="1" i="0" dirty="0" smtClean="0">
                <a:solidFill>
                  <a:srgbClr val="163470"/>
                </a:solidFill>
              </a:rPr>
              <a:t>.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3194" y="2099587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Создан прибор – резонансный Фабри-Перо интерферометр и методы для измерения тонкой и сверхтонкой структур излучения НЛСЭ, связанных с когерентностью световых импульсов, излучаемых разными и одним и тем же внутрирезонаторным световым импульсом НЛСЭ соответственно. Показано, что тонкая структура в НЛСЭ полностью отсутствует. Сверхтонкая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модовая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структура НЛСЭ, измеренная в частотном режиме интерферометра, в зависимости от экспериментальных условий может состоять из одной или из нескольких поперечных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супермод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Относительная ширина линий сверхтонкой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модовой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структуры оказалась равной 2×10</a:t>
            </a:r>
            <a:r>
              <a:rPr kumimoji="0" lang="ru-RU" sz="16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-8 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(140 когерентных импульсов, длина когерентности 7 км). Кроме точной </a:t>
            </a:r>
            <a:r>
              <a:rPr kumimoji="0" lang="ru-RU" sz="1600" b="0" i="0" u="none" strike="noStrike" kern="1200" cap="none" spc="0" normalizeH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характеризации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излучения НЛСЭ, знание сверхтонкой структуры важно для определения режима работы оптического резонатора и спектроскопии сверхвысокого разрешения, развиваемой в настоящее время на НЛСЭ. </a:t>
            </a:r>
            <a:endParaRPr kumimoji="0" lang="ru-RU" sz="1600" b="0" i="0" u="none" strike="noStrike" kern="1200" cap="none" spc="0" normalizeH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Измерение тонкой и сверхтонкой </a:t>
            </a:r>
            <a:r>
              <a:rPr lang="ru-RU" sz="1800" b="1" dirty="0" err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модовой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структуры излучения НЛСЭ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0020" y="5118084"/>
            <a:ext cx="4703960" cy="76943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Пример сверхтонкой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модовой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структуры из трех поперечных 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супермод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(сверху) и сигнала биений импульсов от разных внутрирезонаторных импульсов, по минимальному периоду которого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определяется </a:t>
            </a:r>
            <a:r>
              <a:rPr kumimoji="0" lang="ru-RU" sz="1100" b="0" i="0" u="none" strike="noStrike" kern="1200" cap="none" spc="0" normalizeH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монохроматичность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мод (снизу)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1700229"/>
            <a:ext cx="2623507" cy="1887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8426</TotalTime>
  <Words>280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Измерение тонкой и сверхтонкой модовой структуры излучения НЛСЭ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Пользователь</cp:lastModifiedBy>
  <cp:revision>650</cp:revision>
  <cp:lastPrinted>2020-01-14T01:52:00Z</cp:lastPrinted>
  <dcterms:created xsi:type="dcterms:W3CDTF">2019-05-20T10:35:54Z</dcterms:created>
  <dcterms:modified xsi:type="dcterms:W3CDTF">2020-12-02T14:32:22Z</dcterms:modified>
</cp:coreProperties>
</file>