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440" r:id="rId2"/>
  </p:sldIdLst>
  <p:sldSz cx="12192000" cy="6858000"/>
  <p:notesSz cx="6805613" cy="99441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  <p15:guide id="3" orient="horz" pos="215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Rg st="1" end="31"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3470"/>
    <a:srgbClr val="FF3300"/>
    <a:srgbClr val="F43F06"/>
    <a:srgbClr val="00CC00"/>
    <a:srgbClr val="ECE890"/>
    <a:srgbClr val="B5C9F1"/>
    <a:srgbClr val="18397A"/>
    <a:srgbClr val="1B4089"/>
    <a:srgbClr val="008A3E"/>
    <a:srgbClr val="F0FA7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5332" autoAdjust="0"/>
  </p:normalViewPr>
  <p:slideViewPr>
    <p:cSldViewPr snapToGrid="0">
      <p:cViewPr varScale="1">
        <p:scale>
          <a:sx n="100" d="100"/>
          <a:sy n="100" d="100"/>
        </p:scale>
        <p:origin x="108" y="390"/>
      </p:cViewPr>
      <p:guideLst>
        <p:guide orient="horz" pos="2160"/>
        <p:guide pos="3840"/>
        <p:guide orient="horz" pos="2155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16674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4184" y="1"/>
            <a:ext cx="2949841" cy="497762"/>
          </a:xfrm>
          <a:prstGeom prst="rect">
            <a:avLst/>
          </a:prstGeom>
        </p:spPr>
        <p:txBody>
          <a:bodyPr vert="horz" lIns="91595" tIns="45798" rIns="91595" bIns="45798" rtlCol="0"/>
          <a:lstStyle>
            <a:lvl1pPr algn="r">
              <a:defRPr sz="1200"/>
            </a:lvl1pPr>
          </a:lstStyle>
          <a:p>
            <a:fld id="{CE29251B-1858-4AD5-9EA0-DC4B5B393A0E}" type="datetimeFigureOut">
              <a:rPr lang="ru-RU" smtClean="0"/>
              <a:pPr/>
              <a:t>01.12.2020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8900" y="746125"/>
            <a:ext cx="6627813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95" tIns="45798" rIns="91595" bIns="45798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0244" y="4723170"/>
            <a:ext cx="5445126" cy="4475083"/>
          </a:xfrm>
          <a:prstGeom prst="rect">
            <a:avLst/>
          </a:prstGeom>
        </p:spPr>
        <p:txBody>
          <a:bodyPr vert="horz" lIns="91595" tIns="45798" rIns="91595" bIns="45798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4184" y="9444749"/>
            <a:ext cx="2949841" cy="497761"/>
          </a:xfrm>
          <a:prstGeom prst="rect">
            <a:avLst/>
          </a:prstGeom>
        </p:spPr>
        <p:txBody>
          <a:bodyPr vert="horz" lIns="91595" tIns="45798" rIns="91595" bIns="45798" rtlCol="0" anchor="b"/>
          <a:lstStyle>
            <a:lvl1pPr algn="r">
              <a:defRPr sz="1200"/>
            </a:lvl1pPr>
          </a:lstStyle>
          <a:p>
            <a:fld id="{1D82E099-6EB9-476F-A11A-21E927E2E52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687248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01526" y="1880317"/>
            <a:ext cx="9766479" cy="2099257"/>
          </a:xfrm>
        </p:spPr>
        <p:txBody>
          <a:bodyPr anchor="b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Tx/>
              <a:buSzTx/>
              <a:buFontTx/>
              <a:buNone/>
              <a:tabLst/>
              <a:defRPr sz="4400"/>
            </a:lvl1pPr>
          </a:lstStyle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tabLst/>
              <a:defRPr/>
            </a:pP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27280" y="4413407"/>
            <a:ext cx="10547799" cy="1655762"/>
          </a:xfr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marL="0" marR="0" lvl="0" indent="0" algn="l" defTabSz="914400" rtl="0" eaLnBrk="1" fontAlgn="auto" latinLnBrk="0" hangingPunct="1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cxnSp>
        <p:nvCxnSpPr>
          <p:cNvPr id="8" name="Прямая соединительная линия 7"/>
          <p:cNvCxnSpPr/>
          <p:nvPr userDrawn="1"/>
        </p:nvCxnSpPr>
        <p:spPr>
          <a:xfrm>
            <a:off x="8340957" y="868753"/>
            <a:ext cx="3866283" cy="15092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5" y="876299"/>
            <a:ext cx="885825" cy="0"/>
          </a:xfrm>
          <a:prstGeom prst="line">
            <a:avLst/>
          </a:prstGeom>
          <a:ln w="28575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 userDrawn="1"/>
        </p:nvSpPr>
        <p:spPr>
          <a:xfrm>
            <a:off x="0" y="6492240"/>
            <a:ext cx="12192000" cy="365760"/>
          </a:xfrm>
          <a:prstGeom prst="rect">
            <a:avLst/>
          </a:prstGeom>
          <a:solidFill>
            <a:srgbClr val="1B408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 userDrawn="1"/>
        </p:nvSpPr>
        <p:spPr>
          <a:xfrm>
            <a:off x="1949395" y="691634"/>
            <a:ext cx="6391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1B4089"/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Сибирское отделение Российской академии наук</a:t>
            </a:r>
            <a:endParaRPr lang="ru-RU" b="1" dirty="0">
              <a:solidFill>
                <a:srgbClr val="1B4089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85854" y="505562"/>
            <a:ext cx="756865" cy="74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3102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A02197-A36F-47E6-BE32-E303756AC480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581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F463C-CDD0-4E8F-BEFA-9741EA96CC46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9281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F6E91F-E900-459C-A1E8-AECCDFC75A7C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7" name="Рисунок 6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83723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49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49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CF3A7D-C416-4D5C-BEB9-4425ED7004C9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6851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871246"/>
          </a:xfrm>
        </p:spPr>
        <p:txBody>
          <a:bodyPr/>
          <a:lstStyle>
            <a:lvl1pPr>
              <a:defRPr sz="4400" b="1"/>
            </a:lvl1pPr>
          </a:lstStyle>
          <a:p>
            <a:pPr>
              <a:lnSpc>
                <a:spcPct val="130000"/>
              </a:lnSpc>
              <a:spcAft>
                <a:spcPts val="1800"/>
              </a:spcAft>
            </a:pPr>
            <a:endParaRPr lang="ru-RU" sz="3600" dirty="0" smtClean="0">
              <a:solidFill>
                <a:srgbClr val="18397A"/>
              </a:solidFill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</p:txBody>
      </p:sp>
      <p:sp>
        <p:nvSpPr>
          <p:cNvPr id="10" name="Дата 3"/>
          <p:cNvSpPr>
            <a:spLocks noGrp="1"/>
          </p:cNvSpPr>
          <p:nvPr>
            <p:ph type="dt" sz="half" idx="10"/>
          </p:nvPr>
        </p:nvSpPr>
        <p:spPr>
          <a:xfrm>
            <a:off x="838200" y="6356358"/>
            <a:ext cx="2743200" cy="365125"/>
          </a:xfrm>
        </p:spPr>
        <p:txBody>
          <a:bodyPr/>
          <a:lstStyle/>
          <a:p>
            <a:fld id="{51609B3F-C195-44F7-A3A0-7C709B132E91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11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038600" y="6356358"/>
            <a:ext cx="4114800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2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610600" y="6356358"/>
            <a:ext cx="2743200" cy="365125"/>
          </a:xfrm>
        </p:spPr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14" name="Прямая соединительная линия 13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Объект 2"/>
          <p:cNvSpPr>
            <a:spLocks noGrp="1"/>
          </p:cNvSpPr>
          <p:nvPr>
            <p:ph idx="13"/>
          </p:nvPr>
        </p:nvSpPr>
        <p:spPr>
          <a:xfrm>
            <a:off x="838203" y="1800912"/>
            <a:ext cx="50106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17" name="Объект 2"/>
          <p:cNvSpPr>
            <a:spLocks noGrp="1"/>
          </p:cNvSpPr>
          <p:nvPr>
            <p:ph idx="14"/>
          </p:nvPr>
        </p:nvSpPr>
        <p:spPr>
          <a:xfrm>
            <a:off x="6248941" y="1800912"/>
            <a:ext cx="5104865" cy="4351338"/>
          </a:xfrm>
        </p:spPr>
        <p:txBody>
          <a:bodyPr/>
          <a:lstStyle>
            <a:lvl1pPr>
              <a:defRPr>
                <a:solidFill>
                  <a:srgbClr val="18397A"/>
                </a:solidFill>
              </a:defRPr>
            </a:lvl1pPr>
            <a:lvl2pPr>
              <a:defRPr>
                <a:solidFill>
                  <a:srgbClr val="18397A"/>
                </a:solidFill>
              </a:defRPr>
            </a:lvl2pPr>
            <a:lvl3pPr>
              <a:defRPr>
                <a:solidFill>
                  <a:srgbClr val="18397A"/>
                </a:solidFill>
              </a:defRPr>
            </a:lvl3pPr>
            <a:lvl4pPr>
              <a:defRPr>
                <a:solidFill>
                  <a:srgbClr val="18397A"/>
                </a:solidFill>
              </a:defRPr>
            </a:lvl4pPr>
            <a:lvl5pPr>
              <a:defRPr>
                <a:solidFill>
                  <a:srgbClr val="18397A"/>
                </a:solidFill>
              </a:defRPr>
            </a:lvl5pPr>
          </a:lstStyle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3169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6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7A76-B6F5-4FDC-8567-F7A3644CFB61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915979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CCB5EE-DA7F-437D-8311-4E7EB9AB0342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121751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37313" y="663987"/>
            <a:ext cx="401641" cy="393474"/>
          </a:xfrm>
          <a:prstGeom prst="rect">
            <a:avLst/>
          </a:prstGeom>
        </p:spPr>
      </p:pic>
      <p:cxnSp>
        <p:nvCxnSpPr>
          <p:cNvPr id="7" name="Прямая соединительная линия 6"/>
          <p:cNvCxnSpPr/>
          <p:nvPr userDrawn="1"/>
        </p:nvCxnSpPr>
        <p:spPr>
          <a:xfrm>
            <a:off x="438128" y="1228398"/>
            <a:ext cx="0" cy="5629602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 userDrawn="1"/>
        </p:nvCxnSpPr>
        <p:spPr>
          <a:xfrm>
            <a:off x="438128" y="0"/>
            <a:ext cx="0" cy="495300"/>
          </a:xfrm>
          <a:prstGeom prst="line">
            <a:avLst/>
          </a:prstGeom>
          <a:ln w="25400">
            <a:solidFill>
              <a:srgbClr val="1B408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04228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D2F43A-DB89-49F5-B935-D9C310B01F4C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8212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D8DF59-95A2-4F24-875A-203E0D626C22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67138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3A5067-C6A7-4832-B49B-CFC8B49033E9}" type="datetime1">
              <a:rPr lang="ru-RU" smtClean="0"/>
              <a:pPr/>
              <a:t>01.12.2020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F39FA-1456-4AEA-A082-130B38B49F0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2680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E6F39FA-1456-4AEA-A082-130B38B49F0B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5" name="Заголовок 3"/>
          <p:cNvSpPr txBox="1">
            <a:spLocks/>
          </p:cNvSpPr>
          <p:nvPr/>
        </p:nvSpPr>
        <p:spPr bwMode="auto">
          <a:xfrm>
            <a:off x="1794712" y="246987"/>
            <a:ext cx="10270067" cy="105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38" tIns="45719" rIns="91438" bIns="45719" numCol="1" anchor="ctr" anchorCtr="0" compatLnSpc="1">
            <a:prstTxWarp prst="textNoShape">
              <a:avLst/>
            </a:prstTxWarp>
          </a:bodyPr>
          <a:lstStyle>
            <a:lvl1pPr marL="903288" indent="0" algn="l" rtl="0" eaLnBrk="0" fontAlgn="base" hangingPunct="0">
              <a:spcBef>
                <a:spcPct val="0"/>
              </a:spcBef>
              <a:spcAft>
                <a:spcPct val="0"/>
              </a:spcAft>
              <a:defRPr sz="3200" b="1" kern="1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2800" b="1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marL="0" lvl="0">
              <a:defRPr/>
            </a:pP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Институт ядерной физики им. Г.И. </a:t>
            </a:r>
            <a:r>
              <a:rPr lang="ru-RU" sz="2400" dirty="0" err="1">
                <a:solidFill>
                  <a:srgbClr val="5B9BD5">
                    <a:lumMod val="50000"/>
                  </a:srgbClr>
                </a:solidFill>
                <a:latin typeface="Calibri"/>
              </a:rPr>
              <a:t>Будкера</a:t>
            </a:r>
            <a:r>
              <a:rPr lang="ru-RU" sz="2400" dirty="0">
                <a:solidFill>
                  <a:srgbClr val="5B9BD5">
                    <a:lumMod val="50000"/>
                  </a:srgbClr>
                </a:solidFill>
                <a:latin typeface="Calibri"/>
              </a:rPr>
              <a:t> Сибирского отделения Российской </a:t>
            </a:r>
            <a:r>
              <a:rPr lang="ru-RU" sz="2400" dirty="0" smtClean="0">
                <a:solidFill>
                  <a:srgbClr val="5B9BD5">
                    <a:lumMod val="50000"/>
                  </a:srgbClr>
                </a:solidFill>
                <a:latin typeface="Calibri"/>
              </a:rPr>
              <a:t>академии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5B9BD5">
                  <a:lumMod val="50000"/>
                </a:srgbClr>
              </a:solidFill>
              <a:effectLst/>
              <a:uLnTx/>
              <a:uFillTx/>
              <a:latin typeface="Calibri"/>
              <a:ea typeface="Verdana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8624913" y="1633828"/>
            <a:ext cx="3089265" cy="307775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/>
          <a:p>
            <a:pPr lvl="0" algn="just">
              <a:defRPr/>
            </a:pP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Авторы</a:t>
            </a:r>
            <a:r>
              <a:rPr lang="ru-RU" sz="1400" b="1" i="1" dirty="0" smtClean="0">
                <a:solidFill>
                  <a:srgbClr val="1B4089"/>
                </a:solidFill>
                <a:ea typeface="Verdana" pitchFamily="34" charset="0"/>
              </a:rPr>
              <a:t>:</a:t>
            </a:r>
            <a:r>
              <a:rPr lang="en-US" sz="1400" b="1" i="1" dirty="0" smtClean="0">
                <a:solidFill>
                  <a:srgbClr val="1B4089"/>
                </a:solidFill>
                <a:ea typeface="Verdana" pitchFamily="34" charset="0"/>
              </a:rPr>
              <a:t> </a:t>
            </a:r>
            <a:r>
              <a:rPr lang="ru-RU" sz="1400" b="1" i="1" dirty="0" err="1" smtClean="0">
                <a:solidFill>
                  <a:srgbClr val="1B4089"/>
                </a:solidFill>
                <a:ea typeface="Verdana" pitchFamily="34" charset="0"/>
              </a:rPr>
              <a:t>К.В.Лотов</a:t>
            </a:r>
            <a:r>
              <a:rPr lang="ru-RU" sz="1400" b="1" i="1" dirty="0">
                <a:solidFill>
                  <a:srgbClr val="1B4089"/>
                </a:solidFill>
                <a:ea typeface="Verdana" pitchFamily="34" charset="0"/>
              </a:rPr>
              <a:t>, </a:t>
            </a:r>
            <a:r>
              <a:rPr lang="ru-RU" sz="1400" b="1" i="1" dirty="0" err="1">
                <a:solidFill>
                  <a:srgbClr val="1B4089"/>
                </a:solidFill>
                <a:ea typeface="Verdana" pitchFamily="34" charset="0"/>
              </a:rPr>
              <a:t>В.К.Худяков</a:t>
            </a:r>
            <a:endParaRPr kumimoji="0" lang="ru-RU" sz="1400" b="0" i="1" u="none" strike="noStrike" kern="1200" cap="none" spc="0" normalizeH="0" baseline="0" noProof="0" dirty="0">
              <a:ln>
                <a:noFill/>
              </a:ln>
              <a:solidFill>
                <a:srgbClr val="1B4089"/>
              </a:solidFill>
              <a:effectLst/>
              <a:uLnTx/>
              <a:uFillTx/>
              <a:latin typeface="Calibri"/>
              <a:ea typeface="Verdana" pitchFamily="34" charset="0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470020" y="5744648"/>
            <a:ext cx="11442818" cy="738662"/>
          </a:xfrm>
          <a:prstGeom prst="rect">
            <a:avLst/>
          </a:prstGeom>
        </p:spPr>
        <p:txBody>
          <a:bodyPr wrap="square" lIns="91438" tIns="45719" rIns="91438" bIns="45719">
            <a:spAutoFit/>
          </a:bodyPr>
          <a:lstStyle>
            <a:defPPr>
              <a:defRPr lang="ru-RU"/>
            </a:defPPr>
            <a:lvl1pPr marL="171450" lvl="0" indent="-171450"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ü"/>
              <a:defRPr sz="900" i="1"/>
            </a:lvl1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AD47">
                  <a:lumMod val="75000"/>
                </a:srgbClr>
              </a:buClr>
              <a:buSzTx/>
              <a:buFont typeface="Wingdings" panose="05000000000000000000" pitchFamily="2" charset="2"/>
              <a:buNone/>
              <a:tabLst/>
              <a:defRPr/>
            </a:pPr>
            <a:endParaRPr kumimoji="0" lang="ru-RU" sz="1050" b="1" i="0" u="none" strike="noStrike" kern="1200" cap="none" spc="0" normalizeH="0" baseline="0" noProof="0" dirty="0" smtClean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  <a:p>
            <a:pPr marL="0" lvl="0" indent="0" algn="just">
              <a:buClr>
                <a:srgbClr val="70AD47">
                  <a:lumMod val="75000"/>
                </a:srgbClr>
              </a:buClr>
              <a:buNone/>
              <a:defRPr/>
            </a:pP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Публикации</a:t>
            </a:r>
            <a:r>
              <a:rPr kumimoji="0" lang="ru-RU" sz="1050" b="1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 </a:t>
            </a:r>
            <a:r>
              <a:rPr lang="en-US" sz="1050" i="0" dirty="0" err="1">
                <a:solidFill>
                  <a:srgbClr val="163470"/>
                </a:solidFill>
              </a:rPr>
              <a:t>R.Zgadzaj</a:t>
            </a:r>
            <a:r>
              <a:rPr lang="en-US" sz="1050" i="0" dirty="0">
                <a:solidFill>
                  <a:srgbClr val="163470"/>
                </a:solidFill>
              </a:rPr>
              <a:t>, </a:t>
            </a:r>
            <a:r>
              <a:rPr lang="en-US" sz="1050" i="0" dirty="0" err="1">
                <a:solidFill>
                  <a:srgbClr val="163470"/>
                </a:solidFill>
              </a:rPr>
              <a:t>T.Silva</a:t>
            </a:r>
            <a:r>
              <a:rPr lang="en-US" sz="1050" i="0" dirty="0">
                <a:solidFill>
                  <a:srgbClr val="163470"/>
                </a:solidFill>
              </a:rPr>
              <a:t>, </a:t>
            </a:r>
            <a:r>
              <a:rPr lang="en-US" sz="1050" i="0" dirty="0" err="1">
                <a:solidFill>
                  <a:srgbClr val="163470"/>
                </a:solidFill>
              </a:rPr>
              <a:t>V.K.Khudyakov</a:t>
            </a:r>
            <a:r>
              <a:rPr lang="en-US" sz="1050" i="0" dirty="0">
                <a:solidFill>
                  <a:srgbClr val="163470"/>
                </a:solidFill>
              </a:rPr>
              <a:t>, </a:t>
            </a:r>
            <a:r>
              <a:rPr lang="en-US" sz="1050" i="0" dirty="0" err="1">
                <a:solidFill>
                  <a:srgbClr val="163470"/>
                </a:solidFill>
              </a:rPr>
              <a:t>A.Sosedkin</a:t>
            </a:r>
            <a:r>
              <a:rPr lang="en-US" sz="1050" i="0" dirty="0">
                <a:solidFill>
                  <a:srgbClr val="163470"/>
                </a:solidFill>
              </a:rPr>
              <a:t>, </a:t>
            </a:r>
            <a:r>
              <a:rPr lang="en-US" sz="1050" i="0" dirty="0" err="1">
                <a:solidFill>
                  <a:srgbClr val="163470"/>
                </a:solidFill>
              </a:rPr>
              <a:t>J.Allen</a:t>
            </a:r>
            <a:r>
              <a:rPr lang="en-US" sz="1050" i="0" dirty="0">
                <a:solidFill>
                  <a:srgbClr val="163470"/>
                </a:solidFill>
              </a:rPr>
              <a:t>, </a:t>
            </a:r>
            <a:r>
              <a:rPr lang="en-US" sz="1050" i="0" dirty="0" err="1">
                <a:solidFill>
                  <a:srgbClr val="163470"/>
                </a:solidFill>
              </a:rPr>
              <a:t>S.Gessner</a:t>
            </a:r>
            <a:r>
              <a:rPr lang="en-US" sz="1050" i="0" dirty="0">
                <a:solidFill>
                  <a:srgbClr val="163470"/>
                </a:solidFill>
              </a:rPr>
              <a:t>, </a:t>
            </a:r>
            <a:r>
              <a:rPr lang="en-US" sz="1050" i="0" dirty="0" err="1">
                <a:solidFill>
                  <a:srgbClr val="163470"/>
                </a:solidFill>
              </a:rPr>
              <a:t>Z.Li</a:t>
            </a:r>
            <a:r>
              <a:rPr lang="en-US" sz="1050" i="0" dirty="0">
                <a:solidFill>
                  <a:srgbClr val="163470"/>
                </a:solidFill>
              </a:rPr>
              <a:t>, </a:t>
            </a:r>
            <a:r>
              <a:rPr lang="en-US" sz="1050" i="0" dirty="0" err="1">
                <a:solidFill>
                  <a:srgbClr val="163470"/>
                </a:solidFill>
              </a:rPr>
              <a:t>M.Litos</a:t>
            </a:r>
            <a:r>
              <a:rPr lang="en-US" sz="1050" i="0" dirty="0">
                <a:solidFill>
                  <a:srgbClr val="163470"/>
                </a:solidFill>
              </a:rPr>
              <a:t>, </a:t>
            </a:r>
            <a:r>
              <a:rPr lang="en-US" sz="1050" i="0" dirty="0" err="1">
                <a:solidFill>
                  <a:srgbClr val="163470"/>
                </a:solidFill>
              </a:rPr>
              <a:t>J.Vieira</a:t>
            </a:r>
            <a:r>
              <a:rPr lang="en-US" sz="1050" i="0" dirty="0">
                <a:solidFill>
                  <a:srgbClr val="163470"/>
                </a:solidFill>
              </a:rPr>
              <a:t>, </a:t>
            </a:r>
            <a:r>
              <a:rPr lang="en-US" sz="1050" i="0" dirty="0" err="1">
                <a:solidFill>
                  <a:srgbClr val="163470"/>
                </a:solidFill>
              </a:rPr>
              <a:t>K.V.Lotov</a:t>
            </a:r>
            <a:r>
              <a:rPr lang="en-US" sz="1050" i="0" dirty="0">
                <a:solidFill>
                  <a:srgbClr val="163470"/>
                </a:solidFill>
              </a:rPr>
              <a:t>, </a:t>
            </a:r>
            <a:r>
              <a:rPr lang="en-US" sz="1050" i="0" dirty="0" err="1">
                <a:solidFill>
                  <a:srgbClr val="163470"/>
                </a:solidFill>
              </a:rPr>
              <a:t>M.J.Hogan</a:t>
            </a:r>
            <a:r>
              <a:rPr lang="en-US" sz="1050" i="0" dirty="0">
                <a:solidFill>
                  <a:srgbClr val="163470"/>
                </a:solidFill>
              </a:rPr>
              <a:t>, </a:t>
            </a:r>
            <a:r>
              <a:rPr lang="en-US" sz="1050" i="0" dirty="0" err="1">
                <a:solidFill>
                  <a:srgbClr val="163470"/>
                </a:solidFill>
              </a:rPr>
              <a:t>V.Yakimenko</a:t>
            </a:r>
            <a:r>
              <a:rPr lang="en-US" sz="1050" i="0" dirty="0">
                <a:solidFill>
                  <a:srgbClr val="163470"/>
                </a:solidFill>
              </a:rPr>
              <a:t>, and </a:t>
            </a:r>
            <a:r>
              <a:rPr lang="en-US" sz="1050" i="0" dirty="0" err="1">
                <a:solidFill>
                  <a:srgbClr val="163470"/>
                </a:solidFill>
              </a:rPr>
              <a:t>M.C.Downer</a:t>
            </a:r>
            <a:r>
              <a:rPr lang="en-US" sz="1050" i="0" dirty="0">
                <a:solidFill>
                  <a:srgbClr val="163470"/>
                </a:solidFill>
              </a:rPr>
              <a:t>, Dissipation of electron-beam-driven plasma wakes. Nat. Comm. 11, 4753 (2020).</a:t>
            </a:r>
            <a:r>
              <a:rPr kumimoji="0" lang="ru-RU" sz="1050" i="0" u="none" strike="noStrike" kern="1200" cap="none" spc="0" normalizeH="0" baseline="0" noProof="0" dirty="0" smtClean="0">
                <a:ln>
                  <a:noFill/>
                </a:ln>
                <a:solidFill>
                  <a:srgbClr val="163470"/>
                </a:solidFill>
                <a:effectLst/>
                <a:uLnTx/>
                <a:uFillTx/>
                <a:latin typeface="Calibri"/>
              </a:rPr>
              <a:t> </a:t>
            </a:r>
            <a:endParaRPr kumimoji="0" lang="ru-RU" sz="105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781800" y="1995040"/>
            <a:ext cx="5041894" cy="3518950"/>
          </a:xfrm>
          <a:prstGeom prst="rect">
            <a:avLst/>
          </a:prstGeom>
          <a:noFill/>
        </p:spPr>
        <p:txBody>
          <a:bodyPr vert="horz" lIns="91438" tIns="45719" rIns="91438" bIns="45719" rtlCol="0" anchor="t">
            <a:noAutofit/>
          </a:bodyPr>
          <a:lstStyle>
            <a:defPPr>
              <a:defRPr lang="ru-RU"/>
            </a:defPPr>
            <a:lvl1pPr marL="171450" lvl="0" indent="-171450" algn="just">
              <a:spcBef>
                <a:spcPts val="600"/>
              </a:spcBef>
              <a:buClr>
                <a:schemeClr val="accent6">
                  <a:lumMod val="75000"/>
                </a:schemeClr>
              </a:buClr>
              <a:buFont typeface="Wingdings" panose="05000000000000000000" pitchFamily="2" charset="2"/>
              <a:buChar char="§"/>
              <a:defRPr sz="1300">
                <a:solidFill>
                  <a:schemeClr val="accent6"/>
                </a:solidFill>
                <a:latin typeface="+mj-lt"/>
              </a:defRPr>
            </a:lvl1pPr>
          </a:lstStyle>
          <a:p>
            <a:pPr marL="0" lvl="0" indent="0" algn="l">
              <a:spcBef>
                <a:spcPts val="0"/>
              </a:spcBef>
              <a:buClr>
                <a:srgbClr val="70AD47">
                  <a:lumMod val="75000"/>
                </a:srgbClr>
              </a:buClr>
              <a:buNone/>
              <a:defRPr/>
            </a:pPr>
            <a:r>
              <a:rPr lang="ru-RU" sz="1600" dirty="0">
                <a:solidFill>
                  <a:srgbClr val="163470"/>
                </a:solidFill>
                <a:latin typeface="Calibri"/>
              </a:rPr>
              <a:t>В плазменном кильватерном ускорителе после прохождения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пучков остается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огромная энергия, плотность которой сравнима с энергией покоя всех электронов в этом объеме.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Механизмы ее диссипации были впервые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выяснены при сравнении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численных расчетов программой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LCODE (ИЯФ) и экспериментов на установке FACET (</a:t>
            </a:r>
            <a:r>
              <a:rPr lang="ru-RU" sz="1600" dirty="0" err="1">
                <a:solidFill>
                  <a:srgbClr val="163470"/>
                </a:solidFill>
                <a:latin typeface="Calibri"/>
              </a:rPr>
              <a:t>Стенфорд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, США).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Для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решения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задачи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в LCODE была добавлена возможность учета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столкновений в плазме и ионизации окружающего ее газа. Долговременная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динамика кильватерной волны впервые была рассчитана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до 3000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периодов и обнаружила количественное согласие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с 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измерениями. </a:t>
            </a:r>
            <a:r>
              <a:rPr lang="ru-RU" sz="1600" dirty="0" smtClean="0">
                <a:solidFill>
                  <a:srgbClr val="163470"/>
                </a:solidFill>
                <a:latin typeface="Calibri"/>
              </a:rPr>
              <a:t>Оказалось</a:t>
            </a:r>
            <a:r>
              <a:rPr lang="ru-RU" sz="1600" dirty="0">
                <a:solidFill>
                  <a:srgbClr val="163470"/>
                </a:solidFill>
                <a:latin typeface="Calibri"/>
              </a:rPr>
              <a:t>, что около 80% энергии переходит в радиальное движение ионов, которое инициирует ионизацию окружающего газа и быстрое увеличение радиуса плазмы.</a:t>
            </a: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9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219247" y="1294022"/>
            <a:ext cx="9931400" cy="341632"/>
          </a:xfr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800" b="1" dirty="0">
                <a:solidFill>
                  <a:srgbClr val="163470"/>
                </a:solidFill>
                <a:latin typeface="+mn-lt"/>
                <a:ea typeface="+mn-ea"/>
                <a:cs typeface="+mn-cs"/>
              </a:rPr>
              <a:t>Выяснен механизм диссипации энергии кильватерной волны в радиально-ограниченной плазме</a:t>
            </a:r>
            <a:endParaRPr lang="ru-RU" sz="1800" b="1" dirty="0">
              <a:solidFill>
                <a:srgbClr val="163470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1687" name="Rectangle 7"/>
          <p:cNvSpPr>
            <a:spLocks noChangeArrowheads="1"/>
          </p:cNvSpPr>
          <p:nvPr/>
        </p:nvSpPr>
        <p:spPr bwMode="auto">
          <a:xfrm>
            <a:off x="0" y="-184664"/>
            <a:ext cx="184727" cy="369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38" tIns="45719" rIns="91438" bIns="45719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53527" y="5300007"/>
            <a:ext cx="5908363" cy="261608"/>
          </a:xfrm>
          <a:prstGeom prst="rect">
            <a:avLst/>
          </a:prstGeom>
          <a:noFill/>
        </p:spPr>
        <p:txBody>
          <a:bodyPr wrap="square" lIns="91438" tIns="45719" rIns="91438" bIns="45719" rtlCol="0">
            <a:spAutoFit/>
          </a:bodyPr>
          <a:lstStyle/>
          <a:p>
            <a:pPr lvl="0" algn="ctr">
              <a:defRPr/>
            </a:pPr>
            <a:r>
              <a:rPr lang="ru-RU" sz="1100" dirty="0">
                <a:solidFill>
                  <a:srgbClr val="163470"/>
                </a:solidFill>
              </a:rPr>
              <a:t>Схема </a:t>
            </a:r>
            <a:r>
              <a:rPr lang="ru-RU" sz="1100" dirty="0" smtClean="0">
                <a:solidFill>
                  <a:srgbClr val="163470"/>
                </a:solidFill>
              </a:rPr>
              <a:t>эксперимента, </a:t>
            </a:r>
            <a:r>
              <a:rPr lang="ru-RU" sz="1100" dirty="0">
                <a:solidFill>
                  <a:srgbClr val="163470"/>
                </a:solidFill>
              </a:rPr>
              <a:t>изображение плазмы и </a:t>
            </a:r>
            <a:r>
              <a:rPr lang="ru-RU" sz="1100" dirty="0" smtClean="0">
                <a:solidFill>
                  <a:srgbClr val="163470"/>
                </a:solidFill>
              </a:rPr>
              <a:t>сравнение с моделированием.</a:t>
            </a:r>
            <a:endParaRPr kumimoji="0" lang="ru-RU" sz="1100" b="1" i="0" u="none" strike="noStrike" kern="1200" cap="none" spc="0" normalizeH="0" baseline="0" noProof="0" dirty="0">
              <a:ln>
                <a:noFill/>
              </a:ln>
              <a:solidFill>
                <a:srgbClr val="163470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  <p:pic>
        <p:nvPicPr>
          <p:cNvPr id="1026" name="Picture 2" descr="D:\Архив\Лого ИЯФ\++ logo BINP new bold blue Прозрачный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3527" y="60336"/>
            <a:ext cx="690256" cy="826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Рисунок 15"/>
          <p:cNvPicPr/>
          <p:nvPr/>
        </p:nvPicPr>
        <p:blipFill>
          <a:blip r:embed="rId3"/>
          <a:stretch>
            <a:fillRect/>
          </a:stretch>
        </p:blipFill>
        <p:spPr>
          <a:xfrm>
            <a:off x="2927455" y="1815256"/>
            <a:ext cx="3734435" cy="3419475"/>
          </a:xfrm>
          <a:prstGeom prst="rect">
            <a:avLst/>
          </a:prstGeom>
        </p:spPr>
      </p:pic>
      <p:pic>
        <p:nvPicPr>
          <p:cNvPr id="17" name="Рисунок 16"/>
          <p:cNvPicPr/>
          <p:nvPr/>
        </p:nvPicPr>
        <p:blipFill>
          <a:blip r:embed="rId4"/>
          <a:stretch>
            <a:fillRect/>
          </a:stretch>
        </p:blipFill>
        <p:spPr>
          <a:xfrm>
            <a:off x="851005" y="1833997"/>
            <a:ext cx="1933575" cy="1770380"/>
          </a:xfrm>
          <a:prstGeom prst="rect">
            <a:avLst/>
          </a:prstGeom>
        </p:spPr>
      </p:pic>
      <p:pic>
        <p:nvPicPr>
          <p:cNvPr id="18" name="Рисунок 17"/>
          <p:cNvPicPr/>
          <p:nvPr/>
        </p:nvPicPr>
        <p:blipFill>
          <a:blip r:embed="rId5"/>
          <a:stretch>
            <a:fillRect/>
          </a:stretch>
        </p:blipFill>
        <p:spPr>
          <a:xfrm>
            <a:off x="821557" y="3872345"/>
            <a:ext cx="1943100" cy="1078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84803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8440</TotalTime>
  <Words>189</Words>
  <Application>Microsoft Office PowerPoint</Application>
  <PresentationFormat>Широкоэкранный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Verdana</vt:lpstr>
      <vt:lpstr>Wingdings</vt:lpstr>
      <vt:lpstr>1_Тема Office</vt:lpstr>
      <vt:lpstr>Выяснен механизм диссипации энергии кильватерной волны в радиально-ограниченной плазме</vt:lpstr>
    </vt:vector>
  </TitlesOfParts>
  <Company>diakov.net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Анастасия Голышева</dc:creator>
  <cp:lastModifiedBy>lot</cp:lastModifiedBy>
  <cp:revision>637</cp:revision>
  <cp:lastPrinted>2020-01-14T01:52:00Z</cp:lastPrinted>
  <dcterms:created xsi:type="dcterms:W3CDTF">2019-05-20T10:35:54Z</dcterms:created>
  <dcterms:modified xsi:type="dcterms:W3CDTF">2020-12-01T14:56:11Z</dcterms:modified>
</cp:coreProperties>
</file>